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7" r:id="rId21"/>
    <p:sldId id="278" r:id="rId22"/>
    <p:sldId id="280" r:id="rId23"/>
    <p:sldId id="281" r:id="rId24"/>
    <p:sldId id="282" r:id="rId25"/>
    <p:sldId id="283"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3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043C7-5A1F-443C-ADC2-E8B8A2582648}" type="datetimeFigureOut">
              <a:rPr lang="en-US" smtClean="0"/>
              <a:t>4/20/2022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BC951D-C2C3-4DD1-92D1-277806336A55}" type="slidenum">
              <a:rPr lang="en-US" smtClean="0"/>
              <a:t>‹#›</a:t>
            </a:fld>
            <a:endParaRPr lang="en-US"/>
          </a:p>
        </p:txBody>
      </p:sp>
    </p:spTree>
    <p:extLst>
      <p:ext uri="{BB962C8B-B14F-4D97-AF65-F5344CB8AC3E}">
        <p14:creationId xmlns:p14="http://schemas.microsoft.com/office/powerpoint/2010/main" val="362821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41987" name="عنصر نائب للملاحظات 2"/>
          <p:cNvSpPr>
            <a:spLocks noGrp="1"/>
          </p:cNvSpPr>
          <p:nvPr>
            <p:ph type="body" idx="1"/>
          </p:nvPr>
        </p:nvSpPr>
        <p:spPr bwMode="auto">
          <a:noFill/>
        </p:spPr>
        <p:txBody>
          <a:bodyPr/>
          <a:lstStyle/>
          <a:p>
            <a:endParaRPr lang="ar-IQ" smtClean="0"/>
          </a:p>
        </p:txBody>
      </p:sp>
      <p:sp>
        <p:nvSpPr>
          <p:cNvPr id="41988"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E59365-8F2B-4D09-A419-DDAB628262F2}" type="slidenum">
              <a:rPr lang="ar-SA" smtClean="0"/>
              <a:pPr/>
              <a:t>19</a:t>
            </a:fld>
            <a:endParaRPr lang="ar-SA" smtClean="0"/>
          </a:p>
        </p:txBody>
      </p:sp>
    </p:spTree>
    <p:extLst>
      <p:ext uri="{BB962C8B-B14F-4D97-AF65-F5344CB8AC3E}">
        <p14:creationId xmlns:p14="http://schemas.microsoft.com/office/powerpoint/2010/main" val="4043865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59C192-BCE1-4A75-8164-37EEB7759EE6}" type="slidenum">
              <a:rPr lang="ar-SA" smtClean="0"/>
              <a:pPr/>
              <a:t>21</a:t>
            </a:fld>
            <a:endParaRPr lang="ar-SA" smtClean="0"/>
          </a:p>
        </p:txBody>
      </p:sp>
    </p:spTree>
    <p:extLst>
      <p:ext uri="{BB962C8B-B14F-4D97-AF65-F5344CB8AC3E}">
        <p14:creationId xmlns:p14="http://schemas.microsoft.com/office/powerpoint/2010/main" val="1296293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382C9B-5BF3-413F-B124-0D16C8B47D9B}"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1663952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82C9B-5BF3-413F-B124-0D16C8B47D9B}"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363641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82C9B-5BF3-413F-B124-0D16C8B47D9B}"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240287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82C9B-5BF3-413F-B124-0D16C8B47D9B}"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91693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82C9B-5BF3-413F-B124-0D16C8B47D9B}"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311431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82C9B-5BF3-413F-B124-0D16C8B47D9B}"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295232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382C9B-5BF3-413F-B124-0D16C8B47D9B}"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1080013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382C9B-5BF3-413F-B124-0D16C8B47D9B}" type="datetimeFigureOut">
              <a:rPr lang="en-US" smtClean="0"/>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360638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82C9B-5BF3-413F-B124-0D16C8B47D9B}" type="datetimeFigureOut">
              <a:rPr lang="en-US" smtClean="0"/>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114583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82C9B-5BF3-413F-B124-0D16C8B47D9B}"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369835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82C9B-5BF3-413F-B124-0D16C8B47D9B}"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E86AC-8240-41BC-AD9C-6EA6A1CBC3AB}" type="slidenum">
              <a:rPr lang="en-US" smtClean="0"/>
              <a:t>‹#›</a:t>
            </a:fld>
            <a:endParaRPr lang="en-US"/>
          </a:p>
        </p:txBody>
      </p:sp>
    </p:spTree>
    <p:extLst>
      <p:ext uri="{BB962C8B-B14F-4D97-AF65-F5344CB8AC3E}">
        <p14:creationId xmlns:p14="http://schemas.microsoft.com/office/powerpoint/2010/main" val="108128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82C9B-5BF3-413F-B124-0D16C8B47D9B}" type="datetimeFigureOut">
              <a:rPr lang="en-US" smtClean="0"/>
              <a:t>4/20/2022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E86AC-8240-41BC-AD9C-6EA6A1CBC3AB}" type="slidenum">
              <a:rPr lang="en-US" smtClean="0"/>
              <a:t>‹#›</a:t>
            </a:fld>
            <a:endParaRPr lang="en-US"/>
          </a:p>
        </p:txBody>
      </p:sp>
    </p:spTree>
    <p:extLst>
      <p:ext uri="{BB962C8B-B14F-4D97-AF65-F5344CB8AC3E}">
        <p14:creationId xmlns:p14="http://schemas.microsoft.com/office/powerpoint/2010/main" val="124849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1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1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17" name="Picture 1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18" name="object 4"/>
          <p:cNvSpPr/>
          <p:nvPr/>
        </p:nvSpPr>
        <p:spPr>
          <a:xfrm>
            <a:off x="1556574" y="6096000"/>
            <a:ext cx="8119872"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pPr algn="ctr"/>
            <a:r>
              <a:rPr lang="en-US" sz="2400" b="1" dirty="0" smtClean="0"/>
              <a:t>GYNAECOLOGY 20th</a:t>
            </a:r>
            <a:r>
              <a:rPr lang="en-US" sz="2400" b="1" dirty="0"/>
              <a:t>	</a:t>
            </a:r>
            <a:endParaRPr lang="en-US" sz="2400" b="1" dirty="0" smtClean="0"/>
          </a:p>
          <a:p>
            <a:pPr algn="ctr"/>
            <a:r>
              <a:rPr lang="en-US" sz="2400" b="1" dirty="0" smtClean="0"/>
              <a:t>EDITION by Ten Teachers</a:t>
            </a:r>
            <a:endParaRPr sz="2400" b="1" dirty="0"/>
          </a:p>
        </p:txBody>
      </p:sp>
      <p:sp>
        <p:nvSpPr>
          <p:cNvPr id="19" name="Rectangle 18"/>
          <p:cNvSpPr/>
          <p:nvPr/>
        </p:nvSpPr>
        <p:spPr>
          <a:xfrm>
            <a:off x="805802" y="1603108"/>
            <a:ext cx="10971670" cy="2462213"/>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kern="0" dirty="0" smtClean="0">
                <a:solidFill>
                  <a:srgbClr val="000000"/>
                </a:solidFill>
                <a:latin typeface="Times New Roman" pitchFamily="18" charset="0"/>
                <a:cs typeface="Times New Roman" pitchFamily="18" charset="0"/>
              </a:rPr>
              <a:t>REPRODUCTIVE BLOCK</a:t>
            </a:r>
            <a:endParaRPr kumimoji="0" lang="en-US" sz="2800" b="1"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endParaRPr>
          </a:p>
          <a:p>
            <a:pPr lvl="0" algn="l" rtl="0" fontAlgn="base">
              <a:spcBef>
                <a:spcPct val="0"/>
              </a:spcBef>
              <a:spcAft>
                <a:spcPct val="0"/>
              </a:spcAft>
              <a:defRPr/>
            </a:pPr>
            <a:r>
              <a:rPr lang="en-US" b="1" kern="0" dirty="0" smtClean="0">
                <a:solidFill>
                  <a:srgbClr val="000000"/>
                </a:solidFill>
              </a:rPr>
              <a:t>Lecture:     2</a:t>
            </a:r>
            <a:endParaRPr lang="en-US" b="1" kern="0" dirty="0">
              <a:solidFill>
                <a:srgbClr val="000000"/>
              </a:solidFill>
            </a:endParaRPr>
          </a:p>
          <a:p>
            <a:pPr lvl="0" algn="l" rtl="0" fontAlgn="base">
              <a:spcBef>
                <a:spcPct val="0"/>
              </a:spcBef>
              <a:spcAft>
                <a:spcPct val="0"/>
              </a:spcAft>
              <a:defRPr/>
            </a:pPr>
            <a:r>
              <a:rPr lang="en-US" b="1" kern="0" dirty="0" smtClean="0">
                <a:solidFill>
                  <a:srgbClr val="000000"/>
                </a:solidFill>
              </a:rPr>
              <a:t>Duration : 1 hour </a:t>
            </a:r>
            <a:endParaRPr lang="en-US" b="1" i="1" dirty="0" smtClean="0">
              <a:solidFill>
                <a:srgbClr val="FF0000"/>
              </a:solidFill>
              <a:latin typeface="Times New Roman" pitchFamily="18" charset="0"/>
              <a:cs typeface="Times New Roman" pitchFamily="18" charset="0"/>
            </a:endParaRPr>
          </a:p>
          <a:p>
            <a:pPr algn="ctr" rtl="0" fontAlgn="base">
              <a:spcBef>
                <a:spcPct val="0"/>
              </a:spcBef>
              <a:spcAft>
                <a:spcPct val="0"/>
              </a:spcAft>
              <a:defRPr/>
            </a:pPr>
            <a:r>
              <a:rPr lang="en-US" sz="3600" b="1" i="1" dirty="0" smtClean="0">
                <a:solidFill>
                  <a:srgbClr val="FF0000"/>
                </a:solidFill>
                <a:latin typeface="Times New Roman" pitchFamily="18" charset="0"/>
                <a:cs typeface="Times New Roman" pitchFamily="18" charset="0"/>
              </a:rPr>
              <a:t>PCOS</a:t>
            </a:r>
            <a:endParaRPr lang="en-US" sz="3600" b="1" i="1" dirty="0" smtClean="0">
              <a:solidFill>
                <a:srgbClr val="FF0000"/>
              </a:solidFill>
              <a:latin typeface="Times New Roman" pitchFamily="18" charset="0"/>
              <a:cs typeface="Times New Roman" pitchFamily="18" charset="0"/>
            </a:endParaRPr>
          </a:p>
          <a:p>
            <a:pPr algn="ctr" rtl="0" fontAlgn="base">
              <a:spcBef>
                <a:spcPct val="0"/>
              </a:spcBef>
              <a:spcAft>
                <a:spcPct val="0"/>
              </a:spcAft>
              <a:defRPr/>
            </a:pPr>
            <a:r>
              <a:rPr lang="en-US" b="1" i="1" dirty="0" smtClean="0">
                <a:solidFill>
                  <a:srgbClr val="FF0000"/>
                </a:solidFill>
                <a:latin typeface="Times New Roman" pitchFamily="18" charset="0"/>
                <a:cs typeface="Times New Roman" pitchFamily="18" charset="0"/>
              </a:rPr>
              <a:t>Presented by </a:t>
            </a:r>
          </a:p>
          <a:p>
            <a:pPr algn="ctr" rtl="0" fontAlgn="base">
              <a:spcBef>
                <a:spcPct val="0"/>
              </a:spcBef>
              <a:spcAft>
                <a:spcPct val="0"/>
              </a:spcAft>
              <a:defRPr/>
            </a:pPr>
            <a:r>
              <a:rPr lang="en-US" b="1" i="1" dirty="0" smtClean="0">
                <a:solidFill>
                  <a:srgbClr val="FF0000"/>
                </a:solidFill>
                <a:latin typeface="Times New Roman" pitchFamily="18" charset="0"/>
                <a:cs typeface="Times New Roman" pitchFamily="18" charset="0"/>
              </a:rPr>
              <a:t>Dr.RAYA MUSLIM AL HASSAN</a:t>
            </a:r>
            <a:endParaRPr lang="en-US" sz="1600" b="1" i="1" dirty="0">
              <a:solidFill>
                <a:srgbClr val="FF0000"/>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b="1" i="0" u="none" strike="noStrike" kern="0" cap="none" spc="0" normalizeH="0" baseline="0" noProof="0" dirty="0">
              <a:ln>
                <a:noFill/>
              </a:ln>
              <a:solidFill>
                <a:srgbClr val="000000"/>
              </a:solidFill>
              <a:effectLst/>
              <a:uLnTx/>
              <a:uFillTx/>
            </a:endParaRPr>
          </a:p>
        </p:txBody>
      </p:sp>
      <p:sp>
        <p:nvSpPr>
          <p:cNvPr id="20" name="Rectangle 19"/>
          <p:cNvSpPr/>
          <p:nvPr/>
        </p:nvSpPr>
        <p:spPr>
          <a:xfrm>
            <a:off x="1556574" y="782828"/>
            <a:ext cx="9627461" cy="954107"/>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rPr>
              <a:t>Academic year 2021-2022</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kern="0" dirty="0" smtClean="0">
                <a:solidFill>
                  <a:srgbClr val="000000"/>
                </a:solidFill>
              </a:rPr>
              <a:t>5</a:t>
            </a:r>
            <a:r>
              <a:rPr lang="en-US" sz="2800" b="1" kern="0" baseline="30000" dirty="0" smtClean="0">
                <a:solidFill>
                  <a:srgbClr val="000000"/>
                </a:solidFill>
              </a:rPr>
              <a:t>th</a:t>
            </a:r>
            <a:r>
              <a:rPr lang="en-US" sz="2800" b="1" kern="0" dirty="0" smtClean="0">
                <a:solidFill>
                  <a:srgbClr val="000000"/>
                </a:solidFill>
              </a:rPr>
              <a:t> year</a:t>
            </a:r>
            <a:endParaRPr kumimoji="0" lang="en-US" sz="2800" b="1" i="0" u="none" strike="noStrike" kern="0" cap="none" spc="0" normalizeH="0" baseline="0" noProof="0" dirty="0" smtClean="0">
              <a:ln>
                <a:noFill/>
              </a:ln>
              <a:solidFill>
                <a:srgbClr val="000000"/>
              </a:solidFill>
              <a:effectLst/>
              <a:uLnTx/>
              <a:uFillTx/>
            </a:endParaRPr>
          </a:p>
        </p:txBody>
      </p:sp>
      <p:sp>
        <p:nvSpPr>
          <p:cNvPr id="21" name="Rectangle 20"/>
          <p:cNvSpPr/>
          <p:nvPr/>
        </p:nvSpPr>
        <p:spPr>
          <a:xfrm>
            <a:off x="515304" y="3633808"/>
            <a:ext cx="13268896" cy="1938992"/>
          </a:xfrm>
          <a:prstGeom prst="rect">
            <a:avLst/>
          </a:prstGeom>
        </p:spPr>
        <p:txBody>
          <a:bodyPr wrap="square">
            <a:spAutoFit/>
          </a:bodyPr>
          <a:lstStyle/>
          <a:p>
            <a:pPr algn="l" fontAlgn="base">
              <a:spcBef>
                <a:spcPct val="0"/>
              </a:spcBef>
              <a:spcAft>
                <a:spcPct val="0"/>
              </a:spcAft>
            </a:pPr>
            <a:r>
              <a:rPr lang="en-US" sz="2400" b="1" dirty="0" smtClean="0">
                <a:solidFill>
                  <a:srgbClr val="000000"/>
                </a:solidFill>
                <a:cs typeface="+mj-cs"/>
              </a:rPr>
              <a:t>Block </a:t>
            </a:r>
            <a:r>
              <a:rPr lang="en-US" sz="2400" b="1" dirty="0">
                <a:solidFill>
                  <a:srgbClr val="000000"/>
                </a:solidFill>
                <a:cs typeface="+mj-cs"/>
              </a:rPr>
              <a:t>staff</a:t>
            </a:r>
            <a:r>
              <a:rPr lang="en-US" sz="2400" b="1" dirty="0" smtClean="0">
                <a:solidFill>
                  <a:srgbClr val="000000"/>
                </a:solidFill>
                <a:cs typeface="+mj-cs"/>
              </a:rPr>
              <a:t>:</a:t>
            </a:r>
          </a:p>
          <a:p>
            <a:pPr algn="l" fontAlgn="base">
              <a:spcBef>
                <a:spcPct val="0"/>
              </a:spcBef>
              <a:spcAft>
                <a:spcPct val="0"/>
              </a:spcAft>
            </a:pPr>
            <a:r>
              <a:rPr lang="en-US" sz="2400" dirty="0" smtClean="0">
                <a:solidFill>
                  <a:srgbClr val="FF0000"/>
                </a:solidFill>
                <a:cs typeface="+mj-cs"/>
              </a:rPr>
              <a:t>Dr.Raya Muslim Al Hassan (Block leader)        </a:t>
            </a:r>
            <a:endParaRPr lang="en-US" sz="2400" dirty="0" smtClean="0">
              <a:solidFill>
                <a:srgbClr val="000000"/>
              </a:solidFill>
              <a:cs typeface="+mj-cs"/>
            </a:endParaRPr>
          </a:p>
          <a:p>
            <a:pPr algn="l" fontAlgn="base">
              <a:spcBef>
                <a:spcPct val="0"/>
              </a:spcBef>
              <a:spcAft>
                <a:spcPct val="0"/>
              </a:spcAft>
            </a:pPr>
            <a:r>
              <a:rPr lang="en-US" sz="2400" dirty="0" err="1" smtClean="0">
                <a:solidFill>
                  <a:srgbClr val="000000"/>
                </a:solidFill>
              </a:rPr>
              <a:t>Dr.Marwa</a:t>
            </a:r>
            <a:r>
              <a:rPr lang="en-US" sz="2400" dirty="0" smtClean="0">
                <a:solidFill>
                  <a:srgbClr val="000000"/>
                </a:solidFill>
              </a:rPr>
              <a:t> </a:t>
            </a:r>
            <a:r>
              <a:rPr lang="en-US" sz="2400" dirty="0" err="1">
                <a:solidFill>
                  <a:srgbClr val="000000"/>
                </a:solidFill>
              </a:rPr>
              <a:t>S</a:t>
            </a:r>
            <a:r>
              <a:rPr lang="en-US" sz="2400" dirty="0" err="1" smtClean="0">
                <a:solidFill>
                  <a:srgbClr val="000000"/>
                </a:solidFill>
              </a:rPr>
              <a:t>adik</a:t>
            </a:r>
            <a:r>
              <a:rPr lang="en-US" sz="2400" dirty="0" smtClean="0">
                <a:solidFill>
                  <a:srgbClr val="000000"/>
                </a:solidFill>
              </a:rPr>
              <a:t>  </a:t>
            </a:r>
            <a:r>
              <a:rPr lang="en-US" sz="2400" dirty="0" smtClean="0">
                <a:solidFill>
                  <a:srgbClr val="000000"/>
                </a:solidFill>
                <a:cs typeface="+mj-cs"/>
              </a:rPr>
              <a:t>(co leader)                                             </a:t>
            </a:r>
          </a:p>
          <a:p>
            <a:pPr algn="l" fontAlgn="base">
              <a:spcBef>
                <a:spcPct val="0"/>
              </a:spcBef>
              <a:spcAft>
                <a:spcPct val="0"/>
              </a:spcAft>
            </a:pPr>
            <a:r>
              <a:rPr lang="en-US" sz="2400" dirty="0" smtClean="0">
                <a:solidFill>
                  <a:srgbClr val="000000"/>
                </a:solidFill>
              </a:rPr>
              <a:t>Dr. Abdul </a:t>
            </a:r>
            <a:r>
              <a:rPr lang="en-US" sz="2400" dirty="0" err="1" smtClean="0">
                <a:solidFill>
                  <a:srgbClr val="000000"/>
                </a:solidFill>
              </a:rPr>
              <a:t>kareem</a:t>
            </a:r>
            <a:r>
              <a:rPr lang="en-US" sz="2400" dirty="0" smtClean="0">
                <a:solidFill>
                  <a:srgbClr val="000000"/>
                </a:solidFill>
              </a:rPr>
              <a:t> Hussain </a:t>
            </a:r>
            <a:r>
              <a:rPr lang="en-US" sz="2400" dirty="0" err="1">
                <a:solidFill>
                  <a:srgbClr val="000000"/>
                </a:solidFill>
              </a:rPr>
              <a:t>S</a:t>
            </a:r>
            <a:r>
              <a:rPr lang="en-US" sz="2400" dirty="0" err="1" smtClean="0">
                <a:solidFill>
                  <a:srgbClr val="000000"/>
                </a:solidFill>
              </a:rPr>
              <a:t>ubber</a:t>
            </a:r>
            <a:r>
              <a:rPr lang="en-US" sz="2400" dirty="0" smtClean="0">
                <a:solidFill>
                  <a:srgbClr val="000000"/>
                </a:solidFill>
              </a:rPr>
              <a:t> </a:t>
            </a:r>
          </a:p>
          <a:p>
            <a:pPr algn="l" fontAlgn="base">
              <a:spcBef>
                <a:spcPct val="0"/>
              </a:spcBef>
              <a:spcAft>
                <a:spcPct val="0"/>
              </a:spcAft>
            </a:pPr>
            <a:r>
              <a:rPr lang="en-US" sz="2400" dirty="0" err="1" smtClean="0">
                <a:solidFill>
                  <a:srgbClr val="000000"/>
                </a:solidFill>
              </a:rPr>
              <a:t>Dr.Alaa</a:t>
            </a:r>
            <a:r>
              <a:rPr lang="en-US" sz="2400" dirty="0" smtClean="0">
                <a:solidFill>
                  <a:srgbClr val="000000"/>
                </a:solidFill>
              </a:rPr>
              <a:t> </a:t>
            </a:r>
            <a:r>
              <a:rPr lang="en-US" sz="2400" dirty="0" err="1" smtClean="0">
                <a:solidFill>
                  <a:srgbClr val="000000"/>
                </a:solidFill>
              </a:rPr>
              <a:t>Hufdhi</a:t>
            </a:r>
            <a:endParaRPr lang="en-US" sz="2400" dirty="0" smtClean="0">
              <a:solidFill>
                <a:srgbClr val="000000"/>
              </a:solidFill>
            </a:endParaRPr>
          </a:p>
        </p:txBody>
      </p:sp>
      <p:sp>
        <p:nvSpPr>
          <p:cNvPr id="22"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23"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95604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19125" y="1042416"/>
            <a:ext cx="9817608" cy="5029200"/>
          </a:xfrm>
        </p:spPr>
        <p:txBody>
          <a:bodyPr>
            <a:normAutofit/>
          </a:bodyPr>
          <a:lstStyle/>
          <a:p>
            <a:pPr algn="just" rtl="0" eaLnBrk="1" hangingPunct="1"/>
            <a:r>
              <a:rPr lang="en-US" sz="2400" b="1" dirty="0" err="1"/>
              <a:t>Vellus</a:t>
            </a:r>
            <a:r>
              <a:rPr lang="en-US" sz="2400" b="1" dirty="0"/>
              <a:t> hair </a:t>
            </a:r>
            <a:r>
              <a:rPr lang="en-US" sz="2400" dirty="0"/>
              <a:t>is irreversibly transformed into </a:t>
            </a:r>
            <a:r>
              <a:rPr lang="en-US" sz="2400" b="1" dirty="0"/>
              <a:t>terminal hair </a:t>
            </a:r>
            <a:r>
              <a:rPr lang="en-US" sz="2400" dirty="0"/>
              <a:t>through either increased free androgen or increased sensitivity of 5-a reductase (conversion of testosterone to the more potent </a:t>
            </a:r>
            <a:r>
              <a:rPr lang="en-US" sz="2400" dirty="0" err="1"/>
              <a:t>dihydrotestosterone</a:t>
            </a:r>
            <a:r>
              <a:rPr lang="en-US" sz="2400" dirty="0"/>
              <a:t>) in the skin.</a:t>
            </a:r>
          </a:p>
          <a:p>
            <a:pPr algn="just" rtl="0" eaLnBrk="1" hangingPunct="1"/>
            <a:endParaRPr lang="en-US" sz="2400" dirty="0"/>
          </a:p>
          <a:p>
            <a:pPr algn="just" rtl="0" eaLnBrk="1" hangingPunct="1"/>
            <a:r>
              <a:rPr lang="en-US" sz="2400" dirty="0"/>
              <a:t>In women testosterone originates either directly from the ovaries (25%) and adrenal glands (25%) or from peripheral conversion of </a:t>
            </a:r>
            <a:r>
              <a:rPr lang="en-US" sz="2400" dirty="0" err="1"/>
              <a:t>androstenedione</a:t>
            </a:r>
            <a:r>
              <a:rPr lang="en-US" sz="2400" dirty="0"/>
              <a:t> or </a:t>
            </a:r>
            <a:r>
              <a:rPr lang="en-US" sz="2400" dirty="0" err="1"/>
              <a:t>dihydroepiandrostenedione</a:t>
            </a:r>
            <a:r>
              <a:rPr lang="en-US" sz="2400" dirty="0"/>
              <a:t> (</a:t>
            </a:r>
            <a:r>
              <a:rPr lang="en-US" sz="2400" dirty="0" err="1"/>
              <a:t>sulphate</a:t>
            </a:r>
            <a:r>
              <a:rPr lang="en-US" sz="2400" dirty="0"/>
              <a:t>), which are produced in the ovaries and adrenal glands (50%).</a:t>
            </a:r>
          </a:p>
          <a:p>
            <a:pPr algn="just" rtl="0" eaLnBrk="1" hangingPunct="1"/>
            <a:endParaRPr lang="en-US" sz="2400" dirty="0"/>
          </a:p>
          <a:p>
            <a:pPr algn="just" rtl="0" eaLnBrk="1" hangingPunct="1"/>
            <a:r>
              <a:rPr lang="en-US" sz="2400" dirty="0"/>
              <a:t> Luteinizing hormone (LH) stimulates ovarian theca cells and adrenocorticotrophic hormone (ACTH) the adrenal glands to synthesize androgen.</a:t>
            </a:r>
          </a:p>
          <a:p>
            <a:pPr algn="just" rtl="0" eaLnBrk="1" hangingPunct="1"/>
            <a:endParaRPr lang="ar-SA" sz="2400" dirty="0">
              <a:ea typeface="Majalla UI"/>
              <a:cs typeface="Majalla UI"/>
            </a:endParaRP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4243302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616458" y="1005841"/>
            <a:ext cx="9591675" cy="5440363"/>
          </a:xfrm>
        </p:spPr>
        <p:txBody>
          <a:bodyPr>
            <a:normAutofit lnSpcReduction="10000"/>
          </a:bodyPr>
          <a:lstStyle/>
          <a:p>
            <a:pPr algn="l" rtl="0" eaLnBrk="1" hangingPunct="1">
              <a:buFontTx/>
              <a:buNone/>
            </a:pPr>
            <a:r>
              <a:rPr lang="en-US" sz="2000" b="1" dirty="0"/>
              <a:t>Causes of </a:t>
            </a:r>
            <a:r>
              <a:rPr lang="en-US" sz="2000" b="1" dirty="0" err="1"/>
              <a:t>hirsutism</a:t>
            </a:r>
            <a:endParaRPr lang="en-US" sz="2000" b="1" dirty="0"/>
          </a:p>
          <a:p>
            <a:pPr algn="l" rtl="0" eaLnBrk="1" hangingPunct="1">
              <a:buFontTx/>
              <a:buNone/>
            </a:pPr>
            <a:r>
              <a:rPr lang="en-US" sz="2000" b="1" dirty="0"/>
              <a:t>Idiopathic	</a:t>
            </a:r>
            <a:endParaRPr lang="en-US" sz="2000" dirty="0"/>
          </a:p>
          <a:p>
            <a:pPr algn="l" rtl="0" eaLnBrk="1" hangingPunct="1">
              <a:buFontTx/>
              <a:buNone/>
            </a:pPr>
            <a:r>
              <a:rPr lang="en-US" sz="2000" dirty="0"/>
              <a:t> </a:t>
            </a:r>
            <a:r>
              <a:rPr lang="en-US" sz="2000" b="1" u="sng" dirty="0"/>
              <a:t>Ovary:	</a:t>
            </a:r>
          </a:p>
          <a:p>
            <a:pPr algn="l" rtl="0" eaLnBrk="1" hangingPunct="1">
              <a:buFontTx/>
              <a:buNone/>
            </a:pPr>
            <a:r>
              <a:rPr lang="en-US" sz="2000" dirty="0"/>
              <a:t>• polycystic ovarian syndrome </a:t>
            </a:r>
          </a:p>
          <a:p>
            <a:pPr algn="l" rtl="0" eaLnBrk="1" hangingPunct="1">
              <a:buFontTx/>
              <a:buNone/>
            </a:pPr>
            <a:r>
              <a:rPr lang="en-US" sz="2000" dirty="0"/>
              <a:t>• androgen-</a:t>
            </a:r>
            <a:r>
              <a:rPr lang="en-US" sz="2000" dirty="0" err="1"/>
              <a:t>secretirtg</a:t>
            </a:r>
            <a:r>
              <a:rPr lang="en-US" sz="2000" dirty="0"/>
              <a:t> </a:t>
            </a:r>
            <a:r>
              <a:rPr lang="en-US" sz="2000" dirty="0" err="1"/>
              <a:t>tumours</a:t>
            </a:r>
            <a:endParaRPr lang="en-US" sz="2000" dirty="0"/>
          </a:p>
          <a:p>
            <a:pPr algn="l" rtl="0" eaLnBrk="1" hangingPunct="1">
              <a:buFontTx/>
              <a:buNone/>
            </a:pPr>
            <a:r>
              <a:rPr lang="en-US" sz="2000" dirty="0"/>
              <a:t>• </a:t>
            </a:r>
            <a:r>
              <a:rPr lang="en-US" sz="2000" dirty="0" err="1"/>
              <a:t>luteoma</a:t>
            </a:r>
            <a:r>
              <a:rPr lang="en-US" sz="2000" dirty="0"/>
              <a:t> .</a:t>
            </a:r>
          </a:p>
          <a:p>
            <a:pPr algn="l" rtl="0" eaLnBrk="1" hangingPunct="1">
              <a:buFontTx/>
              <a:buNone/>
            </a:pPr>
            <a:r>
              <a:rPr lang="en-US" sz="2000" dirty="0"/>
              <a:t> </a:t>
            </a:r>
            <a:r>
              <a:rPr lang="en-US" sz="2000" b="1" u="sng" dirty="0"/>
              <a:t>Adrenal gland:</a:t>
            </a:r>
          </a:p>
          <a:p>
            <a:pPr algn="l" rtl="0" eaLnBrk="1" hangingPunct="1">
              <a:buFontTx/>
              <a:buNone/>
            </a:pPr>
            <a:r>
              <a:rPr lang="en-US" sz="2000" dirty="0"/>
              <a:t>• congenital adrenal hyperplasia </a:t>
            </a:r>
          </a:p>
          <a:p>
            <a:pPr algn="l" rtl="0" eaLnBrk="1" hangingPunct="1">
              <a:buFontTx/>
              <a:buNone/>
            </a:pPr>
            <a:r>
              <a:rPr lang="en-US" sz="2000" dirty="0"/>
              <a:t>• Cushing's syndrome </a:t>
            </a:r>
          </a:p>
          <a:p>
            <a:pPr algn="l" rtl="0" eaLnBrk="1" hangingPunct="1">
              <a:buFontTx/>
              <a:buNone/>
            </a:pPr>
            <a:r>
              <a:rPr lang="en-US" sz="2000" dirty="0"/>
              <a:t>• androgen-secreting </a:t>
            </a:r>
            <a:r>
              <a:rPr lang="en-US" sz="2000" dirty="0" err="1"/>
              <a:t>tumours</a:t>
            </a:r>
            <a:r>
              <a:rPr lang="en-US" sz="2000" dirty="0"/>
              <a:t> </a:t>
            </a:r>
          </a:p>
          <a:p>
            <a:pPr algn="l" rtl="0" eaLnBrk="1" hangingPunct="1">
              <a:buFontTx/>
              <a:buNone/>
            </a:pPr>
            <a:r>
              <a:rPr lang="en-US" sz="2000" dirty="0"/>
              <a:t>• acromegaly </a:t>
            </a:r>
          </a:p>
          <a:p>
            <a:pPr algn="l" rtl="0" eaLnBrk="1" hangingPunct="1">
              <a:buFontTx/>
              <a:buNone/>
            </a:pPr>
            <a:r>
              <a:rPr lang="en-US" sz="2000" b="1" u="sng" dirty="0"/>
              <a:t> External causes:</a:t>
            </a:r>
          </a:p>
          <a:p>
            <a:pPr algn="l" rtl="0" eaLnBrk="1" hangingPunct="1">
              <a:buFontTx/>
              <a:buNone/>
            </a:pPr>
            <a:r>
              <a:rPr lang="en-US" sz="2000" dirty="0"/>
              <a:t>• iatrogenic </a:t>
            </a:r>
            <a:r>
              <a:rPr lang="en-US" sz="2000" dirty="0" err="1"/>
              <a:t>hirsutism</a:t>
            </a:r>
            <a:r>
              <a:rPr lang="en-US" sz="2000" dirty="0"/>
              <a:t> </a:t>
            </a:r>
          </a:p>
          <a:p>
            <a:pPr algn="l" rtl="0" eaLnBrk="1" hangingPunct="1">
              <a:buFontTx/>
              <a:buNone/>
            </a:pPr>
            <a:r>
              <a:rPr lang="en-US" sz="2000" dirty="0"/>
              <a:t>• drugs with androgenic effects (anabolic steroids, </a:t>
            </a:r>
            <a:r>
              <a:rPr lang="en-US" sz="2000" dirty="0" err="1"/>
              <a:t>danazol</a:t>
            </a:r>
            <a:r>
              <a:rPr lang="en-US" sz="2000" dirty="0"/>
              <a:t>, testosterone) </a:t>
            </a:r>
          </a:p>
          <a:p>
            <a:pPr algn="l" rtl="0" eaLnBrk="1" hangingPunct="1">
              <a:buFontTx/>
              <a:buNone/>
            </a:pPr>
            <a:endParaRPr lang="ar-SA" sz="2000" dirty="0">
              <a:ea typeface="Majalla UI"/>
              <a:cs typeface="Majalla UI"/>
            </a:endParaRP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2486775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619124" y="1255776"/>
            <a:ext cx="10838307" cy="4800600"/>
          </a:xfrm>
        </p:spPr>
        <p:txBody>
          <a:bodyPr>
            <a:normAutofit/>
          </a:bodyPr>
          <a:lstStyle/>
          <a:p>
            <a:pPr algn="l" rtl="0" eaLnBrk="1" hangingPunct="1">
              <a:lnSpc>
                <a:spcPct val="90000"/>
              </a:lnSpc>
              <a:buFontTx/>
              <a:buNone/>
            </a:pPr>
            <a:r>
              <a:rPr lang="en-US" sz="3200" b="1" dirty="0"/>
              <a:t>Clinical evaluation</a:t>
            </a:r>
          </a:p>
          <a:p>
            <a:pPr algn="l" rtl="0" eaLnBrk="1" hangingPunct="1">
              <a:lnSpc>
                <a:spcPct val="90000"/>
              </a:lnSpc>
              <a:buFontTx/>
              <a:buNone/>
            </a:pPr>
            <a:r>
              <a:rPr lang="en-US" sz="2400" b="1" dirty="0"/>
              <a:t>1</a:t>
            </a:r>
            <a:r>
              <a:rPr lang="en-US" sz="2400" b="1" dirty="0" smtClean="0"/>
              <a:t>) </a:t>
            </a:r>
            <a:r>
              <a:rPr lang="en-US" sz="2400" dirty="0" smtClean="0"/>
              <a:t>The </a:t>
            </a:r>
            <a:r>
              <a:rPr lang="en-US" sz="2400" dirty="0"/>
              <a:t>most important goal in the clinical evaluation of a patient with H is to rule out significant underlying </a:t>
            </a:r>
            <a:r>
              <a:rPr lang="en-US" sz="2400" dirty="0" smtClean="0"/>
              <a:t>disease .</a:t>
            </a:r>
            <a:endParaRPr lang="en-US" sz="2400" dirty="0"/>
          </a:p>
          <a:p>
            <a:pPr algn="l" rtl="0" eaLnBrk="1" hangingPunct="1">
              <a:lnSpc>
                <a:spcPct val="90000"/>
              </a:lnSpc>
              <a:buFontTx/>
              <a:buNone/>
            </a:pPr>
            <a:endParaRPr lang="en-US" sz="2400" dirty="0"/>
          </a:p>
          <a:p>
            <a:pPr algn="l" rtl="0" eaLnBrk="1" hangingPunct="1">
              <a:lnSpc>
                <a:spcPct val="90000"/>
              </a:lnSpc>
              <a:buFontTx/>
              <a:buNone/>
            </a:pPr>
            <a:r>
              <a:rPr lang="en-US" sz="2400" dirty="0"/>
              <a:t>2</a:t>
            </a:r>
            <a:r>
              <a:rPr lang="en-US" sz="2400" dirty="0" smtClean="0"/>
              <a:t>) Differentiate </a:t>
            </a:r>
            <a:r>
              <a:rPr lang="en-US" sz="2400" dirty="0"/>
              <a:t>terminal hair from </a:t>
            </a:r>
            <a:r>
              <a:rPr lang="en-US" sz="2400" dirty="0" err="1"/>
              <a:t>vellus</a:t>
            </a:r>
            <a:r>
              <a:rPr lang="en-US" sz="2400" dirty="0"/>
              <a:t> hair , </a:t>
            </a:r>
            <a:r>
              <a:rPr lang="en-US" sz="2400" dirty="0" err="1"/>
              <a:t>vellus</a:t>
            </a:r>
            <a:r>
              <a:rPr lang="en-US" sz="2400" dirty="0"/>
              <a:t> hair is fine, soft and </a:t>
            </a:r>
            <a:r>
              <a:rPr lang="en-US" sz="2400" dirty="0" err="1"/>
              <a:t>nonpigmented</a:t>
            </a:r>
            <a:r>
              <a:rPr lang="en-US" sz="2400" dirty="0"/>
              <a:t>, an excess of </a:t>
            </a:r>
            <a:r>
              <a:rPr lang="en-US" sz="2400" dirty="0" err="1"/>
              <a:t>vellus</a:t>
            </a:r>
            <a:r>
              <a:rPr lang="en-US" sz="2400" dirty="0"/>
              <a:t> hair may be associated with metabolic disorders </a:t>
            </a:r>
            <a:r>
              <a:rPr lang="en-US" sz="2400" dirty="0" err="1"/>
              <a:t>e.g</a:t>
            </a:r>
            <a:r>
              <a:rPr lang="en-US" sz="2400" dirty="0"/>
              <a:t> </a:t>
            </a:r>
            <a:r>
              <a:rPr lang="en-US" sz="2400" dirty="0" err="1"/>
              <a:t>hyperthyroidism,anorexia</a:t>
            </a:r>
            <a:r>
              <a:rPr lang="en-US" sz="2400" dirty="0"/>
              <a:t> nervosa, porphyria or with drugs. By contrast, terminal hair is coarse, curly and pigmented.</a:t>
            </a:r>
          </a:p>
        </p:txBody>
      </p:sp>
      <p:sp>
        <p:nvSpPr>
          <p:cNvPr id="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3412968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algn="l" rtl="0" eaLnBrk="1" hangingPunct="1">
              <a:buFontTx/>
              <a:buNone/>
            </a:pPr>
            <a:r>
              <a:rPr lang="en-US" dirty="0"/>
              <a:t>3</a:t>
            </a:r>
            <a:r>
              <a:rPr lang="en-US" dirty="0" smtClean="0"/>
              <a:t>) Quantitation </a:t>
            </a:r>
            <a:r>
              <a:rPr lang="en-US" dirty="0"/>
              <a:t>of H by the </a:t>
            </a:r>
            <a:r>
              <a:rPr lang="en-US" dirty="0" err="1"/>
              <a:t>Ferriman</a:t>
            </a:r>
            <a:r>
              <a:rPr lang="en-US" dirty="0"/>
              <a:t> and </a:t>
            </a:r>
            <a:r>
              <a:rPr lang="en-US" dirty="0" err="1"/>
              <a:t>Gallway</a:t>
            </a:r>
            <a:r>
              <a:rPr lang="en-US" dirty="0"/>
              <a:t> scale, in this approach hair growth is judged in each of 11 androgen-sensitive areas, the grade of each area ranges from 0 to 4, the areas are upper lip, chin, chest, leg, thigh, upper arm, forearm, upper back, upper abdomen and lower abdomen.</a:t>
            </a:r>
          </a:p>
          <a:p>
            <a:pPr algn="l" rtl="0" eaLnBrk="1" hangingPunct="1">
              <a:buFontTx/>
              <a:buNone/>
            </a:pPr>
            <a:r>
              <a:rPr lang="en-US" dirty="0"/>
              <a:t> </a:t>
            </a:r>
            <a:r>
              <a:rPr lang="en-US" dirty="0" smtClean="0"/>
              <a:t> </a:t>
            </a:r>
            <a:r>
              <a:rPr lang="en-US" dirty="0"/>
              <a:t>A woman with a score of 8 or higher is considered to have H.</a:t>
            </a:r>
          </a:p>
          <a:p>
            <a:pPr algn="l" rtl="0" eaLnBrk="1" hangingPunct="1">
              <a:buFontTx/>
              <a:buNone/>
            </a:pPr>
            <a:endParaRPr lang="en-US" dirty="0"/>
          </a:p>
          <a:p>
            <a:pPr algn="l" rtl="0" eaLnBrk="1" hangingPunct="1"/>
            <a:endParaRPr lang="en-US" dirty="0"/>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597450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2"/>
          <p:cNvPicPr>
            <a:picLocks noChangeAspect="1" noChangeArrowheads="1"/>
          </p:cNvPicPr>
          <p:nvPr/>
        </p:nvPicPr>
        <p:blipFill>
          <a:blip r:embed="rId2"/>
          <a:srcRect/>
          <a:stretch>
            <a:fillRect/>
          </a:stretch>
        </p:blipFill>
        <p:spPr bwMode="auto">
          <a:xfrm>
            <a:off x="329184" y="304800"/>
            <a:ext cx="11265408" cy="6324600"/>
          </a:xfrm>
          <a:prstGeom prst="rect">
            <a:avLst/>
          </a:prstGeom>
          <a:noFill/>
          <a:ln w="9525">
            <a:noFill/>
            <a:miter lim="800000"/>
            <a:headEnd/>
            <a:tailEnd/>
          </a:ln>
        </p:spPr>
      </p:pic>
    </p:spTree>
    <p:extLst>
      <p:ext uri="{BB962C8B-B14F-4D97-AF65-F5344CB8AC3E}">
        <p14:creationId xmlns:p14="http://schemas.microsoft.com/office/powerpoint/2010/main" val="4292582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527304" y="1377569"/>
            <a:ext cx="10515600" cy="4351338"/>
          </a:xfrm>
        </p:spPr>
        <p:txBody>
          <a:bodyPr/>
          <a:lstStyle/>
          <a:p>
            <a:pPr algn="just" rtl="0" eaLnBrk="1" hangingPunct="1">
              <a:lnSpc>
                <a:spcPct val="80000"/>
              </a:lnSpc>
              <a:buFontTx/>
              <a:buNone/>
            </a:pPr>
            <a:r>
              <a:rPr lang="en-US" sz="2400" dirty="0"/>
              <a:t>4)in women with moderate to severe H(score&gt;15) seek additional signs of </a:t>
            </a:r>
            <a:r>
              <a:rPr lang="en-US" sz="2400" dirty="0" err="1"/>
              <a:t>hyperandrogenism</a:t>
            </a:r>
            <a:r>
              <a:rPr lang="en-US" sz="2400" dirty="0"/>
              <a:t> :</a:t>
            </a:r>
          </a:p>
          <a:p>
            <a:pPr algn="just" rtl="0" eaLnBrk="1" hangingPunct="1">
              <a:lnSpc>
                <a:spcPct val="80000"/>
              </a:lnSpc>
              <a:buFontTx/>
              <a:buNone/>
            </a:pPr>
            <a:r>
              <a:rPr lang="en-US" sz="2400" dirty="0"/>
              <a:t>Temporal hair recession ,oily skin, masculine voice, well developed musculature, enlargement of the clitoris, irregular menses, psychological changes </a:t>
            </a:r>
            <a:r>
              <a:rPr lang="en-US" sz="2400" dirty="0" err="1"/>
              <a:t>e.g</a:t>
            </a:r>
            <a:r>
              <a:rPr lang="en-US" sz="2400" dirty="0"/>
              <a:t> heightened libido, aggressiveness, breast tissue atrophy.</a:t>
            </a:r>
          </a:p>
          <a:p>
            <a:pPr algn="just" rtl="0" eaLnBrk="1" hangingPunct="1">
              <a:lnSpc>
                <a:spcPct val="80000"/>
              </a:lnSpc>
              <a:buFontTx/>
              <a:buNone/>
            </a:pPr>
            <a:r>
              <a:rPr lang="en-US" sz="2400" dirty="0"/>
              <a:t>5) A thorough abdominal and pelvic examination is important in patients with H because more than half of androgen-secreting adrenal and ovarian tumors are palpable.</a:t>
            </a:r>
          </a:p>
          <a:p>
            <a:pPr algn="just" rtl="0" eaLnBrk="1" hangingPunct="1">
              <a:lnSpc>
                <a:spcPct val="80000"/>
              </a:lnSpc>
              <a:buFontTx/>
              <a:buNone/>
            </a:pPr>
            <a:r>
              <a:rPr lang="en-US" sz="2400" dirty="0"/>
              <a:t>6) Examine the skin for </a:t>
            </a:r>
            <a:r>
              <a:rPr lang="en-US" sz="2400" dirty="0" err="1"/>
              <a:t>acanthosis</a:t>
            </a:r>
            <a:r>
              <a:rPr lang="en-US" sz="2400" dirty="0"/>
              <a:t> </a:t>
            </a:r>
            <a:r>
              <a:rPr lang="en-US" sz="2400" dirty="0" err="1"/>
              <a:t>nigricans</a:t>
            </a:r>
            <a:r>
              <a:rPr lang="en-US" sz="2400" dirty="0"/>
              <a:t>, a manifestation of insulin resistance.</a:t>
            </a:r>
          </a:p>
          <a:p>
            <a:pPr algn="just" rtl="0" eaLnBrk="1" hangingPunct="1">
              <a:lnSpc>
                <a:spcPct val="80000"/>
              </a:lnSpc>
              <a:buFontTx/>
              <a:buNone/>
            </a:pPr>
            <a:r>
              <a:rPr lang="en-US" sz="2400" dirty="0"/>
              <a:t>7) These patients are usually obese and are at increased risk for atherosclerosis and coronary heart disease.</a:t>
            </a: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4246917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algn="l" rtl="0" eaLnBrk="1" hangingPunct="1">
              <a:lnSpc>
                <a:spcPct val="90000"/>
              </a:lnSpc>
              <a:buFontTx/>
              <a:buNone/>
            </a:pPr>
            <a:endParaRPr lang="en-US" sz="2400" dirty="0"/>
          </a:p>
          <a:p>
            <a:pPr algn="l" rtl="0" eaLnBrk="1" hangingPunct="1">
              <a:lnSpc>
                <a:spcPct val="90000"/>
              </a:lnSpc>
              <a:buFontTx/>
              <a:buNone/>
            </a:pPr>
            <a:r>
              <a:rPr lang="en-US" sz="2400" dirty="0"/>
              <a:t>1) Serum </a:t>
            </a:r>
            <a:r>
              <a:rPr lang="en-US" sz="2400" u="sng" dirty="0"/>
              <a:t>testosterone </a:t>
            </a:r>
            <a:r>
              <a:rPr lang="en-US" sz="2400" dirty="0"/>
              <a:t>H;  the most important to assay</a:t>
            </a:r>
            <a:r>
              <a:rPr lang="en-US" sz="2400" dirty="0" smtClean="0"/>
              <a:t>.</a:t>
            </a:r>
            <a:endParaRPr lang="en-US" sz="2400" dirty="0"/>
          </a:p>
          <a:p>
            <a:pPr algn="l" rtl="0" eaLnBrk="1" hangingPunct="1">
              <a:lnSpc>
                <a:spcPct val="90000"/>
              </a:lnSpc>
              <a:buFontTx/>
              <a:buNone/>
            </a:pPr>
            <a:r>
              <a:rPr lang="en-US" sz="2400" dirty="0"/>
              <a:t>Very high test. levels are likely to be associated with a tumor whereas a very mild elevation is found in benign  and idiopathic etiologies </a:t>
            </a:r>
            <a:r>
              <a:rPr lang="en-US" sz="2400" dirty="0" smtClean="0"/>
              <a:t>.</a:t>
            </a:r>
          </a:p>
          <a:p>
            <a:pPr algn="l" rtl="0" eaLnBrk="1" hangingPunct="1">
              <a:lnSpc>
                <a:spcPct val="90000"/>
              </a:lnSpc>
              <a:buFontTx/>
              <a:buNone/>
            </a:pPr>
            <a:endParaRPr lang="en-US" sz="2400" dirty="0"/>
          </a:p>
          <a:p>
            <a:pPr>
              <a:buNone/>
            </a:pPr>
            <a:r>
              <a:rPr lang="en-US" sz="2400" dirty="0"/>
              <a:t>2)</a:t>
            </a:r>
            <a:r>
              <a:rPr lang="en-US" sz="2400" u="sng" dirty="0"/>
              <a:t>DHEAS </a:t>
            </a:r>
            <a:r>
              <a:rPr lang="en-US" sz="2400" b="1" u="sng" dirty="0"/>
              <a:t> </a:t>
            </a:r>
            <a:r>
              <a:rPr lang="en-US" sz="2400" dirty="0"/>
              <a:t>:because test. can originate in either the adrenal cortex or the ovary so measurement of elevated levels of DHEAS, an androgen synthesized almost exclusively by the adrenal cortex, can indicate excess adrenal function.</a:t>
            </a:r>
          </a:p>
          <a:p>
            <a:pPr algn="l" rtl="0" eaLnBrk="1" hangingPunct="1">
              <a:lnSpc>
                <a:spcPct val="90000"/>
              </a:lnSpc>
              <a:buFontTx/>
              <a:buNone/>
            </a:pPr>
            <a:endParaRPr lang="en-US" sz="2400" dirty="0" smtClean="0"/>
          </a:p>
          <a:p>
            <a:pPr>
              <a:buNone/>
            </a:pPr>
            <a:r>
              <a:rPr lang="en-US" sz="2400" u="sng" dirty="0"/>
              <a:t>3)17 </a:t>
            </a:r>
            <a:r>
              <a:rPr lang="en-US" sz="2400" u="sng" dirty="0" err="1"/>
              <a:t>hydroxyprogesterone</a:t>
            </a:r>
            <a:r>
              <a:rPr lang="en-US" sz="2400" dirty="0"/>
              <a:t> :for diagnosis of CAH.</a:t>
            </a:r>
          </a:p>
          <a:p>
            <a:pPr algn="l" rtl="0" eaLnBrk="1" hangingPunct="1">
              <a:lnSpc>
                <a:spcPct val="90000"/>
              </a:lnSpc>
              <a:buFontTx/>
              <a:buNone/>
            </a:pPr>
            <a:endParaRPr lang="en-US" sz="2400" dirty="0"/>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5" y="5303520"/>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
        <p:nvSpPr>
          <p:cNvPr id="9" name="Content Placeholder 2"/>
          <p:cNvSpPr txBox="1">
            <a:spLocks/>
          </p:cNvSpPr>
          <p:nvPr/>
        </p:nvSpPr>
        <p:spPr>
          <a:xfrm>
            <a:off x="326136" y="1059985"/>
            <a:ext cx="4310745" cy="7987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sz="4400" b="1" smtClean="0"/>
              <a:t>Investigations</a:t>
            </a:r>
            <a:endParaRPr lang="en-US" sz="4400" smtClean="0"/>
          </a:p>
          <a:p>
            <a:endParaRPr lang="ar-SA" dirty="0" smtClean="0">
              <a:ea typeface="Majalla UI"/>
              <a:cs typeface="Majalla UI"/>
            </a:endParaRPr>
          </a:p>
        </p:txBody>
      </p:sp>
    </p:spTree>
    <p:extLst>
      <p:ext uri="{BB962C8B-B14F-4D97-AF65-F5344CB8AC3E}">
        <p14:creationId xmlns:p14="http://schemas.microsoft.com/office/powerpoint/2010/main" val="2524390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685800" y="1045464"/>
            <a:ext cx="9736074" cy="5486400"/>
          </a:xfrm>
        </p:spPr>
        <p:txBody>
          <a:bodyPr>
            <a:normAutofit/>
          </a:bodyPr>
          <a:lstStyle/>
          <a:p>
            <a:pPr algn="l" rtl="0" eaLnBrk="1" hangingPunct="1">
              <a:lnSpc>
                <a:spcPct val="80000"/>
              </a:lnSpc>
              <a:buFontTx/>
              <a:buNone/>
            </a:pPr>
            <a:r>
              <a:rPr lang="en-US" sz="2400" dirty="0" smtClean="0"/>
              <a:t>4)</a:t>
            </a:r>
            <a:r>
              <a:rPr lang="en-US" sz="2400" u="sng" dirty="0" smtClean="0"/>
              <a:t>dexamethasone </a:t>
            </a:r>
            <a:r>
              <a:rPr lang="en-US" sz="2400" u="sng" dirty="0"/>
              <a:t>suppression test :</a:t>
            </a:r>
            <a:r>
              <a:rPr lang="en-US" sz="2400" dirty="0"/>
              <a:t>for diagnosis of </a:t>
            </a:r>
            <a:r>
              <a:rPr lang="en-US" sz="2400" dirty="0" err="1"/>
              <a:t>cushing</a:t>
            </a:r>
            <a:r>
              <a:rPr lang="en-US" sz="2400" dirty="0"/>
              <a:t> syndrome</a:t>
            </a:r>
            <a:r>
              <a:rPr lang="en-US" sz="2400" dirty="0" smtClean="0"/>
              <a:t>.</a:t>
            </a:r>
          </a:p>
          <a:p>
            <a:pPr algn="l" rtl="0" eaLnBrk="1" hangingPunct="1">
              <a:lnSpc>
                <a:spcPct val="80000"/>
              </a:lnSpc>
              <a:buFontTx/>
              <a:buNone/>
            </a:pPr>
            <a:endParaRPr lang="en-US" sz="2400" u="sng" dirty="0"/>
          </a:p>
          <a:p>
            <a:pPr algn="l" rtl="0" eaLnBrk="1" hangingPunct="1">
              <a:lnSpc>
                <a:spcPct val="80000"/>
              </a:lnSpc>
              <a:buFontTx/>
              <a:buNone/>
            </a:pPr>
            <a:r>
              <a:rPr lang="en-US" sz="2400" u="sng" dirty="0"/>
              <a:t>5)FSH, LH, Prolactin :</a:t>
            </a:r>
            <a:r>
              <a:rPr lang="en-US" sz="2400" dirty="0"/>
              <a:t>women with H and amenorrhea of unknown cause should have a serum prolactin and FSH,LH to evaluate for </a:t>
            </a:r>
            <a:r>
              <a:rPr lang="en-US" sz="2400" dirty="0" err="1"/>
              <a:t>prolactinoma</a:t>
            </a:r>
            <a:r>
              <a:rPr lang="en-US" sz="2400" dirty="0"/>
              <a:t> or ovarian dysfunction</a:t>
            </a:r>
            <a:r>
              <a:rPr lang="en-US" sz="2400" dirty="0" smtClean="0"/>
              <a:t>.</a:t>
            </a:r>
            <a:endParaRPr lang="en-US" sz="2400" dirty="0"/>
          </a:p>
          <a:p>
            <a:pPr algn="l" rtl="0" eaLnBrk="1" hangingPunct="1">
              <a:lnSpc>
                <a:spcPct val="80000"/>
              </a:lnSpc>
              <a:buFontTx/>
              <a:buNone/>
            </a:pPr>
            <a:endParaRPr lang="en-US" sz="2400" dirty="0" smtClean="0"/>
          </a:p>
          <a:p>
            <a:pPr algn="l" rtl="0" eaLnBrk="1" hangingPunct="1">
              <a:lnSpc>
                <a:spcPct val="80000"/>
              </a:lnSpc>
              <a:buFontTx/>
              <a:buNone/>
            </a:pPr>
            <a:r>
              <a:rPr lang="en-US" sz="2400" dirty="0" smtClean="0"/>
              <a:t>6</a:t>
            </a:r>
            <a:r>
              <a:rPr lang="en-US" sz="2400" dirty="0"/>
              <a:t>) </a:t>
            </a:r>
            <a:r>
              <a:rPr lang="en-US" sz="2400" u="sng" dirty="0"/>
              <a:t>screening for diabetes mellitus and hyperlipidemia </a:t>
            </a:r>
            <a:r>
              <a:rPr lang="en-US" sz="2400" dirty="0"/>
              <a:t>specially in female with PCOS, obesity or </a:t>
            </a:r>
            <a:r>
              <a:rPr lang="en-US" sz="2400" dirty="0" err="1"/>
              <a:t>acanthosis</a:t>
            </a:r>
            <a:r>
              <a:rPr lang="en-US" sz="2400" dirty="0"/>
              <a:t> </a:t>
            </a:r>
            <a:r>
              <a:rPr lang="en-US" sz="2400" dirty="0" err="1"/>
              <a:t>nigricans</a:t>
            </a:r>
            <a:r>
              <a:rPr lang="en-US" sz="2400" dirty="0" smtClean="0"/>
              <a:t>.</a:t>
            </a:r>
            <a:endParaRPr lang="en-US" sz="2400" u="sng" dirty="0"/>
          </a:p>
          <a:p>
            <a:pPr algn="l" rtl="0" eaLnBrk="1" hangingPunct="1">
              <a:lnSpc>
                <a:spcPct val="80000"/>
              </a:lnSpc>
              <a:buFontTx/>
              <a:buNone/>
            </a:pPr>
            <a:endParaRPr lang="en-US" sz="2400" u="sng" dirty="0" smtClean="0"/>
          </a:p>
          <a:p>
            <a:pPr algn="l" rtl="0" eaLnBrk="1" hangingPunct="1">
              <a:lnSpc>
                <a:spcPct val="80000"/>
              </a:lnSpc>
              <a:buFontTx/>
              <a:buNone/>
            </a:pPr>
            <a:r>
              <a:rPr lang="en-US" sz="2400" u="sng" dirty="0" smtClean="0"/>
              <a:t>7)imaging </a:t>
            </a:r>
            <a:r>
              <a:rPr lang="en-US" sz="2400" u="sng" dirty="0"/>
              <a:t>studies : </a:t>
            </a:r>
            <a:r>
              <a:rPr lang="en-US" sz="2400" dirty="0"/>
              <a:t>if indicated by the above findings ,  ovarian ultrasound and adrenal CT scan or MRI.</a:t>
            </a: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3594656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728853" y="2103120"/>
            <a:ext cx="9820275" cy="5181600"/>
          </a:xfrm>
        </p:spPr>
        <p:txBody>
          <a:bodyPr/>
          <a:lstStyle/>
          <a:p>
            <a:pPr algn="just" rtl="0" eaLnBrk="1" hangingPunct="1">
              <a:buFontTx/>
              <a:buNone/>
            </a:pPr>
            <a:r>
              <a:rPr lang="en-US" sz="2400" dirty="0"/>
              <a:t>The treatment of H begins with a </a:t>
            </a:r>
            <a:r>
              <a:rPr lang="en-US" sz="2400" b="1" dirty="0"/>
              <a:t>careful explanation </a:t>
            </a:r>
            <a:r>
              <a:rPr lang="en-US" sz="2400" dirty="0"/>
              <a:t>about the cause of the problem and reassurance that the patient is not losing her femininity. </a:t>
            </a:r>
          </a:p>
          <a:p>
            <a:pPr algn="just" rtl="0" eaLnBrk="1" hangingPunct="1">
              <a:buFontTx/>
              <a:buNone/>
            </a:pPr>
            <a:r>
              <a:rPr lang="en-US" sz="2400" dirty="0"/>
              <a:t>Then </a:t>
            </a:r>
            <a:r>
              <a:rPr lang="en-US" sz="2400" b="1" dirty="0"/>
              <a:t>direct intervention </a:t>
            </a:r>
            <a:r>
              <a:rPr lang="en-US" sz="2400" dirty="0"/>
              <a:t>, if possible, is instituted for the underlying disorder. </a:t>
            </a:r>
          </a:p>
          <a:p>
            <a:pPr algn="just" rtl="0" eaLnBrk="1" hangingPunct="1"/>
            <a:r>
              <a:rPr lang="en-US" sz="2400" dirty="0"/>
              <a:t>In some cases </a:t>
            </a:r>
            <a:r>
              <a:rPr lang="en-US" sz="2400" b="1" dirty="0"/>
              <a:t>cosmetic</a:t>
            </a:r>
            <a:r>
              <a:rPr lang="en-US" sz="2400" dirty="0"/>
              <a:t> measures may be sufficient, in others we may need to </a:t>
            </a:r>
            <a:r>
              <a:rPr lang="en-US" sz="2400" b="1" dirty="0"/>
              <a:t>combine</a:t>
            </a:r>
            <a:r>
              <a:rPr lang="en-US" sz="2400" dirty="0"/>
              <a:t> systemic therapy which has a slow onset of effectiveness with the more immediate cosmetic treatment. </a:t>
            </a:r>
          </a:p>
          <a:p>
            <a:pPr algn="just" rtl="0" eaLnBrk="1" hangingPunct="1"/>
            <a:r>
              <a:rPr lang="en-US" sz="2400" dirty="0"/>
              <a:t> </a:t>
            </a:r>
            <a:r>
              <a:rPr lang="en-US" sz="2400" b="1" dirty="0"/>
              <a:t>Lifestyle changes </a:t>
            </a:r>
            <a:r>
              <a:rPr lang="en-US" sz="2400" dirty="0"/>
              <a:t>aiming at weight reduction in women with PCOS.</a:t>
            </a:r>
          </a:p>
          <a:p>
            <a:pPr algn="just" rtl="0" eaLnBrk="1" hangingPunct="1">
              <a:buFontTx/>
              <a:buNone/>
            </a:pPr>
            <a:endParaRPr lang="en-US" sz="2400" dirty="0"/>
          </a:p>
          <a:p>
            <a:pPr algn="just" rtl="0" eaLnBrk="1" hangingPunct="1">
              <a:buFontTx/>
              <a:buNone/>
            </a:pPr>
            <a:endParaRPr lang="en-US" sz="2400" dirty="0"/>
          </a:p>
          <a:p>
            <a:pPr algn="just" rtl="0" eaLnBrk="1" hangingPunct="1">
              <a:buFontTx/>
              <a:buNone/>
            </a:pPr>
            <a:endParaRPr lang="en-US" sz="2400" dirty="0"/>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
        <p:nvSpPr>
          <p:cNvPr id="9" name="Content Placeholder 2"/>
          <p:cNvSpPr txBox="1">
            <a:spLocks/>
          </p:cNvSpPr>
          <p:nvPr/>
        </p:nvSpPr>
        <p:spPr>
          <a:xfrm>
            <a:off x="527304" y="1101329"/>
            <a:ext cx="3998976" cy="66154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sz="4400" b="1" smtClean="0"/>
              <a:t>TREATMENT</a:t>
            </a:r>
            <a:endParaRPr lang="en-US" sz="4400" smtClean="0"/>
          </a:p>
          <a:p>
            <a:endParaRPr lang="ar-SA" dirty="0" smtClean="0">
              <a:ea typeface="Majalla UI"/>
              <a:cs typeface="Majalla UI"/>
            </a:endParaRPr>
          </a:p>
        </p:txBody>
      </p:sp>
    </p:spTree>
    <p:extLst>
      <p:ext uri="{BB962C8B-B14F-4D97-AF65-F5344CB8AC3E}">
        <p14:creationId xmlns:p14="http://schemas.microsoft.com/office/powerpoint/2010/main" val="4020284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182668" y="1137034"/>
            <a:ext cx="10083546" cy="4800600"/>
          </a:xfrm>
        </p:spPr>
        <p:txBody>
          <a:bodyPr/>
          <a:lstStyle/>
          <a:p>
            <a:pPr algn="just" rtl="0" eaLnBrk="1" hangingPunct="1">
              <a:buFontTx/>
              <a:buNone/>
            </a:pPr>
            <a:r>
              <a:rPr lang="en-US" b="1" i="1" u="sng" dirty="0"/>
              <a:t>Systemic therapy</a:t>
            </a:r>
            <a:endParaRPr lang="en-US" dirty="0"/>
          </a:p>
          <a:p>
            <a:pPr algn="just" rtl="0" eaLnBrk="1" hangingPunct="1">
              <a:buFontTx/>
              <a:buNone/>
            </a:pPr>
            <a:r>
              <a:rPr lang="en-US" dirty="0"/>
              <a:t>These either reduce ovarian or adrenal androgen production or inhibit androgen action in the skin.</a:t>
            </a:r>
          </a:p>
          <a:p>
            <a:pPr algn="just" rtl="0" eaLnBrk="1" hangingPunct="1">
              <a:buFontTx/>
              <a:buNone/>
            </a:pPr>
            <a:endParaRPr lang="en-US" dirty="0"/>
          </a:p>
          <a:p>
            <a:pPr algn="just" rtl="0" eaLnBrk="1" hangingPunct="1">
              <a:buFontTx/>
              <a:buNone/>
            </a:pPr>
            <a:r>
              <a:rPr lang="en-US" dirty="0"/>
              <a:t>1)</a:t>
            </a:r>
            <a:r>
              <a:rPr lang="en-US" u="sng" dirty="0"/>
              <a:t>Glucocorticoids </a:t>
            </a:r>
            <a:r>
              <a:rPr lang="en-US" dirty="0"/>
              <a:t>suppress ACTH-dependent adrenal androgen synthesis, have been used in women with adrenal H as in CAH or idiopathic adrenal </a:t>
            </a:r>
            <a:r>
              <a:rPr lang="en-US" dirty="0" err="1"/>
              <a:t>hyperandrogenism</a:t>
            </a:r>
            <a:r>
              <a:rPr lang="en-US" dirty="0"/>
              <a:t> , usually 0.5-1 mg of dexamethasone at bedtime is sufficient to suppress the androgen production.</a:t>
            </a:r>
          </a:p>
        </p:txBody>
      </p:sp>
      <p:sp>
        <p:nvSpPr>
          <p:cNvPr id="3" name="object 6"/>
          <p:cNvSpPr/>
          <p:nvPr/>
        </p:nvSpPr>
        <p:spPr>
          <a:xfrm>
            <a:off x="5438057" y="19870"/>
            <a:ext cx="1043854" cy="710657"/>
          </a:xfrm>
          <a:prstGeom prst="rect">
            <a:avLst/>
          </a:prstGeom>
          <a:blipFill>
            <a:blip r:embed="rId3"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3186882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4101"/>
            <a:ext cx="10515600" cy="1325563"/>
          </a:xfrm>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Define </a:t>
            </a:r>
            <a:r>
              <a:rPr lang="en-US" dirty="0" err="1" smtClean="0"/>
              <a:t>pcos</a:t>
            </a:r>
            <a:endParaRPr lang="en-US" dirty="0" smtClean="0"/>
          </a:p>
          <a:p>
            <a:r>
              <a:rPr lang="en-US" dirty="0" smtClean="0"/>
              <a:t>how </a:t>
            </a:r>
            <a:r>
              <a:rPr lang="en-US" dirty="0" smtClean="0"/>
              <a:t>can you diagnose it</a:t>
            </a:r>
          </a:p>
          <a:p>
            <a:r>
              <a:rPr lang="en-US" dirty="0" smtClean="0"/>
              <a:t>What </a:t>
            </a:r>
            <a:r>
              <a:rPr lang="en-US" dirty="0" smtClean="0"/>
              <a:t>is the main treatment of </a:t>
            </a:r>
            <a:r>
              <a:rPr lang="en-US" dirty="0" err="1" smtClean="0"/>
              <a:t>pcos</a:t>
            </a:r>
            <a:endParaRPr lang="en-US" dirty="0" smtClean="0"/>
          </a:p>
          <a:p>
            <a:r>
              <a:rPr lang="en-US" dirty="0" smtClean="0"/>
              <a:t>Define </a:t>
            </a:r>
            <a:r>
              <a:rPr lang="en-US" dirty="0" err="1" smtClean="0"/>
              <a:t>hirsutism,causes</a:t>
            </a:r>
            <a:r>
              <a:rPr lang="en-US" dirty="0" smtClean="0"/>
              <a:t> and management.</a:t>
            </a:r>
            <a:endParaRPr lang="en-US" dirty="0"/>
          </a:p>
        </p:txBody>
      </p:sp>
      <p:sp>
        <p:nvSpPr>
          <p:cNvPr id="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735952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475488" y="990600"/>
            <a:ext cx="10863072" cy="4800600"/>
          </a:xfrm>
        </p:spPr>
        <p:txBody>
          <a:bodyPr>
            <a:normAutofit/>
          </a:bodyPr>
          <a:lstStyle/>
          <a:p>
            <a:pPr marL="365760" indent="-283464" algn="just">
              <a:buFont typeface="Wingdings 2"/>
              <a:buChar char=""/>
              <a:defRPr/>
            </a:pPr>
            <a:r>
              <a:rPr lang="en-US" u="sng" dirty="0"/>
              <a:t>2)Oral contraceptives </a:t>
            </a:r>
            <a:r>
              <a:rPr lang="en-US" dirty="0"/>
              <a:t>these are the most widely used drugs to suppress ovarian androgen production, they are probably the first choice for young women with H who do not want to become pregnant. </a:t>
            </a:r>
          </a:p>
          <a:p>
            <a:pPr marL="365760" indent="-283464" algn="just">
              <a:buNone/>
              <a:defRPr/>
            </a:pPr>
            <a:r>
              <a:rPr lang="en-US" dirty="0"/>
              <a:t>Estrogens lower circulating androgens </a:t>
            </a:r>
          </a:p>
          <a:p>
            <a:pPr marL="365760" indent="-283464" algn="just">
              <a:buNone/>
              <a:defRPr/>
            </a:pPr>
            <a:r>
              <a:rPr lang="en-US" dirty="0"/>
              <a:t>by : a combination of slight inhibition of </a:t>
            </a:r>
            <a:r>
              <a:rPr lang="en-US" dirty="0" err="1"/>
              <a:t>gonadotrophin</a:t>
            </a:r>
            <a:r>
              <a:rPr lang="en-US" dirty="0"/>
              <a:t> secretion and ovarian steroid production and </a:t>
            </a:r>
          </a:p>
          <a:p>
            <a:pPr marL="365760" indent="-283464" algn="just">
              <a:buNone/>
              <a:defRPr/>
            </a:pPr>
            <a:r>
              <a:rPr lang="en-US" dirty="0"/>
              <a:t>by : an increase in hepatic production of SHBG resulting in lower free </a:t>
            </a:r>
            <a:r>
              <a:rPr lang="en-US" dirty="0" err="1"/>
              <a:t>testesterone</a:t>
            </a:r>
            <a:r>
              <a:rPr lang="en-US" dirty="0"/>
              <a:t>.</a:t>
            </a: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684216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p:txBody>
          <a:bodyPr/>
          <a:lstStyle/>
          <a:p>
            <a:pPr algn="just" rtl="0" eaLnBrk="1" hangingPunct="1">
              <a:lnSpc>
                <a:spcPct val="80000"/>
              </a:lnSpc>
              <a:buFontTx/>
              <a:buNone/>
            </a:pPr>
            <a:r>
              <a:rPr lang="en-US" sz="2400" dirty="0"/>
              <a:t>Oral contraceptives  are inexpensive</a:t>
            </a:r>
            <a:r>
              <a:rPr lang="en-US" sz="2400" u="sng" dirty="0"/>
              <a:t> </a:t>
            </a:r>
            <a:r>
              <a:rPr lang="en-US" sz="2400" dirty="0"/>
              <a:t>and they promote regular uterine bleeding, in addition, oral contraceptives can be used in combination with one of the </a:t>
            </a:r>
            <a:r>
              <a:rPr lang="en-US" sz="2400" dirty="0" err="1"/>
              <a:t>antiandrogens</a:t>
            </a:r>
            <a:r>
              <a:rPr lang="en-US" sz="2400" dirty="0"/>
              <a:t>.  </a:t>
            </a:r>
          </a:p>
          <a:p>
            <a:pPr algn="just" rtl="0" eaLnBrk="1" hangingPunct="1">
              <a:lnSpc>
                <a:spcPct val="80000"/>
              </a:lnSpc>
              <a:buFontTx/>
              <a:buNone/>
            </a:pPr>
            <a:endParaRPr lang="en-US" sz="2400" dirty="0"/>
          </a:p>
          <a:p>
            <a:pPr algn="just" rtl="0" eaLnBrk="1" hangingPunct="1">
              <a:lnSpc>
                <a:spcPct val="80000"/>
              </a:lnSpc>
              <a:buFontTx/>
              <a:buNone/>
            </a:pPr>
            <a:r>
              <a:rPr lang="en-US" sz="2400" dirty="0"/>
              <a:t> </a:t>
            </a:r>
            <a:r>
              <a:rPr lang="en-US" sz="2400" dirty="0" err="1"/>
              <a:t>Ethinylestradiol</a:t>
            </a:r>
            <a:r>
              <a:rPr lang="en-US" sz="2400" dirty="0"/>
              <a:t> + </a:t>
            </a:r>
            <a:r>
              <a:rPr lang="en-US" sz="2400" dirty="0" err="1"/>
              <a:t>cyproterone</a:t>
            </a:r>
            <a:r>
              <a:rPr lang="en-US" sz="2400" dirty="0"/>
              <a:t> acetate ( Diane) licensed in UK for facial </a:t>
            </a:r>
            <a:r>
              <a:rPr lang="en-US" sz="2400" dirty="0" err="1"/>
              <a:t>hirsutism</a:t>
            </a:r>
            <a:r>
              <a:rPr lang="en-US" sz="2400" dirty="0"/>
              <a:t> (not for contraception</a:t>
            </a:r>
            <a:r>
              <a:rPr lang="en-US" sz="2400" dirty="0" smtClean="0"/>
              <a:t>!)</a:t>
            </a:r>
            <a:endParaRPr lang="en-US" sz="2400" dirty="0"/>
          </a:p>
          <a:p>
            <a:pPr>
              <a:buNone/>
            </a:pPr>
            <a:r>
              <a:rPr lang="en-US" sz="2400" dirty="0" err="1"/>
              <a:t>Medroxyprogesterone</a:t>
            </a:r>
            <a:r>
              <a:rPr lang="en-US" sz="2400" dirty="0"/>
              <a:t> acetate</a:t>
            </a:r>
            <a:r>
              <a:rPr lang="en-US" sz="2400" dirty="0" smtClean="0"/>
              <a:t>:</a:t>
            </a:r>
            <a:endParaRPr lang="en-US" sz="2400" dirty="0"/>
          </a:p>
          <a:p>
            <a:pPr>
              <a:buNone/>
            </a:pPr>
            <a:r>
              <a:rPr lang="en-US" sz="2400" dirty="0"/>
              <a:t>•  if COCP is contraindicated</a:t>
            </a:r>
          </a:p>
          <a:p>
            <a:pPr algn="just" rtl="0" eaLnBrk="1" hangingPunct="1">
              <a:lnSpc>
                <a:spcPct val="80000"/>
              </a:lnSpc>
              <a:buFontTx/>
              <a:buNone/>
            </a:pPr>
            <a:endParaRPr lang="en-US" sz="2400" dirty="0"/>
          </a:p>
          <a:p>
            <a:pPr algn="just" rtl="0" eaLnBrk="1" hangingPunct="1">
              <a:lnSpc>
                <a:spcPct val="80000"/>
              </a:lnSpc>
              <a:buFontTx/>
              <a:buNone/>
            </a:pPr>
            <a:endParaRPr lang="en-US" sz="2400" dirty="0"/>
          </a:p>
        </p:txBody>
      </p:sp>
      <p:sp>
        <p:nvSpPr>
          <p:cNvPr id="3" name="object 6"/>
          <p:cNvSpPr/>
          <p:nvPr/>
        </p:nvSpPr>
        <p:spPr>
          <a:xfrm>
            <a:off x="5438057" y="19870"/>
            <a:ext cx="1043854" cy="710657"/>
          </a:xfrm>
          <a:prstGeom prst="rect">
            <a:avLst/>
          </a:prstGeom>
          <a:blipFill>
            <a:blip r:embed="rId3"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3573619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Content Placeholder 3"/>
          <p:cNvPicPr>
            <a:picLocks noGrp="1"/>
          </p:cNvPicPr>
          <p:nvPr>
            <p:ph idx="1"/>
          </p:nvPr>
        </p:nvPicPr>
        <p:blipFill>
          <a:blip r:embed="rId2"/>
          <a:srcRect/>
          <a:stretch>
            <a:fillRect/>
          </a:stretch>
        </p:blipFill>
        <p:spPr>
          <a:xfrm>
            <a:off x="758952" y="2057401"/>
            <a:ext cx="9680448" cy="1958975"/>
          </a:xfrm>
        </p:spPr>
      </p:pic>
      <p:sp>
        <p:nvSpPr>
          <p:cNvPr id="4" name="object 6"/>
          <p:cNvSpPr/>
          <p:nvPr/>
        </p:nvSpPr>
        <p:spPr>
          <a:xfrm>
            <a:off x="5438057" y="19870"/>
            <a:ext cx="1043854" cy="710657"/>
          </a:xfrm>
          <a:prstGeom prst="rect">
            <a:avLst/>
          </a:prstGeom>
          <a:blipFill>
            <a:blip r:embed="rId3"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4" cstate="print">
            <a:extLst>
              <a:ext uri="{BEBA8EAE-BF5A-486C-A8C5-ECC9F3942E4B}">
                <a14:imgProps xmlns:a14="http://schemas.microsoft.com/office/drawing/2010/main">
                  <a14:imgLayer r:embed="rId5">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2194082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911352" y="1586296"/>
            <a:ext cx="10515600" cy="4351338"/>
          </a:xfrm>
        </p:spPr>
        <p:txBody>
          <a:bodyPr>
            <a:noAutofit/>
          </a:bodyPr>
          <a:lstStyle/>
          <a:p>
            <a:pPr algn="just" rtl="0" eaLnBrk="1" hangingPunct="1">
              <a:lnSpc>
                <a:spcPct val="80000"/>
              </a:lnSpc>
              <a:buFontTx/>
              <a:buNone/>
            </a:pPr>
            <a:r>
              <a:rPr lang="en-US" sz="2400" dirty="0"/>
              <a:t>3)</a:t>
            </a:r>
            <a:r>
              <a:rPr lang="en-US" sz="2400" u="sng" dirty="0" err="1"/>
              <a:t>Cyproterone</a:t>
            </a:r>
            <a:r>
              <a:rPr lang="en-US" sz="2400" u="sng" dirty="0"/>
              <a:t> </a:t>
            </a:r>
            <a:r>
              <a:rPr lang="en-US" sz="2400" dirty="0"/>
              <a:t>acetate is an </a:t>
            </a:r>
            <a:r>
              <a:rPr lang="en-US" sz="2400" dirty="0" err="1"/>
              <a:t>antiandrogen</a:t>
            </a:r>
            <a:r>
              <a:rPr lang="en-US" sz="2400" dirty="0"/>
              <a:t> taken in the first 10 days of the cycle in a dose of 50-100 mg, this is usually combined with an oral contraceptive. </a:t>
            </a:r>
          </a:p>
          <a:p>
            <a:pPr algn="just" rtl="0" eaLnBrk="1" hangingPunct="1">
              <a:lnSpc>
                <a:spcPct val="80000"/>
              </a:lnSpc>
              <a:buFontTx/>
              <a:buNone/>
            </a:pPr>
            <a:endParaRPr lang="en-US" sz="2400" dirty="0"/>
          </a:p>
          <a:p>
            <a:pPr algn="just" rtl="0" eaLnBrk="1" hangingPunct="1">
              <a:lnSpc>
                <a:spcPct val="80000"/>
              </a:lnSpc>
              <a:buFontTx/>
              <a:buNone/>
            </a:pPr>
            <a:r>
              <a:rPr lang="en-US" sz="2400" dirty="0"/>
              <a:t>4)Spironolactone acts by blocking androgen receptors, it also reduces testosterone production, it is usually given with an oral contraceptive to control the menstrual cycle and to ensure that contraceptive measures are adequate.</a:t>
            </a:r>
          </a:p>
          <a:p>
            <a:pPr algn="just" rtl="0" eaLnBrk="1" hangingPunct="1">
              <a:lnSpc>
                <a:spcPct val="80000"/>
              </a:lnSpc>
              <a:buFontTx/>
              <a:buNone/>
            </a:pPr>
            <a:r>
              <a:rPr lang="en-US" sz="2400" dirty="0"/>
              <a:t>Dose  50-100 mg daily .</a:t>
            </a:r>
          </a:p>
          <a:p>
            <a:pPr algn="just" rtl="0" eaLnBrk="1" hangingPunct="1">
              <a:lnSpc>
                <a:spcPct val="80000"/>
              </a:lnSpc>
              <a:buFontTx/>
              <a:buNone/>
            </a:pPr>
            <a:endParaRPr lang="en-US" sz="2400" dirty="0"/>
          </a:p>
          <a:p>
            <a:pPr algn="just" rtl="0" eaLnBrk="1" hangingPunct="1">
              <a:lnSpc>
                <a:spcPct val="80000"/>
              </a:lnSpc>
              <a:buFontTx/>
              <a:buNone/>
            </a:pPr>
            <a:r>
              <a:rPr lang="en-US" sz="2400" dirty="0"/>
              <a:t>5)</a:t>
            </a:r>
            <a:r>
              <a:rPr lang="en-US" sz="2400" dirty="0" err="1"/>
              <a:t>Flutamide</a:t>
            </a:r>
            <a:r>
              <a:rPr lang="en-US" sz="2400" dirty="0"/>
              <a:t>  is a </a:t>
            </a:r>
            <a:r>
              <a:rPr lang="en-US" sz="2400" dirty="0" err="1"/>
              <a:t>nonsteroidal</a:t>
            </a:r>
            <a:r>
              <a:rPr lang="en-US" sz="2400" dirty="0"/>
              <a:t> selective </a:t>
            </a:r>
            <a:r>
              <a:rPr lang="en-US" sz="2400" dirty="0" err="1"/>
              <a:t>antiandrogen</a:t>
            </a:r>
            <a:r>
              <a:rPr lang="en-US" sz="2400" dirty="0"/>
              <a:t> without </a:t>
            </a:r>
            <a:r>
              <a:rPr lang="en-US" sz="2400" dirty="0" err="1"/>
              <a:t>progestational</a:t>
            </a:r>
            <a:r>
              <a:rPr lang="en-US" sz="2400" dirty="0"/>
              <a:t>, estrogenic, corticoid, or </a:t>
            </a:r>
            <a:r>
              <a:rPr lang="en-US" sz="2400" dirty="0" err="1"/>
              <a:t>antigonadotropin</a:t>
            </a:r>
            <a:r>
              <a:rPr lang="en-US" sz="2400" dirty="0"/>
              <a:t> activity.</a:t>
            </a:r>
          </a:p>
          <a:p>
            <a:pPr algn="just" rtl="0" eaLnBrk="1" hangingPunct="1">
              <a:lnSpc>
                <a:spcPct val="80000"/>
              </a:lnSpc>
              <a:buFontTx/>
              <a:buNone/>
            </a:pPr>
            <a:r>
              <a:rPr lang="en-US" sz="2400" dirty="0"/>
              <a:t>Dose  250 mg </a:t>
            </a:r>
            <a:r>
              <a:rPr lang="en-US" sz="2400" dirty="0" err="1"/>
              <a:t>t.d.s</a:t>
            </a:r>
            <a:r>
              <a:rPr lang="en-US" sz="2400" dirty="0"/>
              <a:t>, usually combined with an oral contraceptive.</a:t>
            </a:r>
          </a:p>
          <a:p>
            <a:pPr algn="just" rtl="0" eaLnBrk="1" hangingPunct="1">
              <a:lnSpc>
                <a:spcPct val="80000"/>
              </a:lnSpc>
              <a:buFontTx/>
              <a:buNone/>
            </a:pPr>
            <a:r>
              <a:rPr lang="en-US" sz="2400" dirty="0" err="1"/>
              <a:t>Flutamide</a:t>
            </a:r>
            <a:r>
              <a:rPr lang="en-US" sz="2400" dirty="0"/>
              <a:t> is expensive and has caused fatal hepatitis.</a:t>
            </a: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3907270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619125" y="1066800"/>
            <a:ext cx="9839325" cy="5181600"/>
          </a:xfrm>
        </p:spPr>
        <p:txBody>
          <a:bodyPr>
            <a:normAutofit/>
          </a:bodyPr>
          <a:lstStyle/>
          <a:p>
            <a:pPr algn="just" rtl="0" eaLnBrk="1" hangingPunct="1">
              <a:lnSpc>
                <a:spcPct val="80000"/>
              </a:lnSpc>
              <a:buFontTx/>
              <a:buNone/>
            </a:pPr>
            <a:r>
              <a:rPr lang="en-US" sz="2400" dirty="0"/>
              <a:t>6)</a:t>
            </a:r>
            <a:r>
              <a:rPr lang="en-US" sz="2400" dirty="0" err="1"/>
              <a:t>Finasteride</a:t>
            </a:r>
            <a:r>
              <a:rPr lang="en-US" sz="2400" dirty="0"/>
              <a:t>  is a 5 alpha-reductase inhibitor approved for the treatment of BPH. No adverse effects have been reported in women, however the main concern is the risk of ambiguous genitalia in male fetuses exposed to the drug.</a:t>
            </a:r>
          </a:p>
          <a:p>
            <a:pPr algn="just" rtl="0" eaLnBrk="1" hangingPunct="1">
              <a:lnSpc>
                <a:spcPct val="80000"/>
              </a:lnSpc>
              <a:buFontTx/>
              <a:buNone/>
            </a:pPr>
            <a:endParaRPr lang="en-US" sz="2400" dirty="0"/>
          </a:p>
          <a:p>
            <a:pPr algn="just" rtl="0" eaLnBrk="1" hangingPunct="1">
              <a:lnSpc>
                <a:spcPct val="80000"/>
              </a:lnSpc>
              <a:buFontTx/>
              <a:buNone/>
            </a:pPr>
            <a:r>
              <a:rPr lang="en-US" sz="2400" dirty="0"/>
              <a:t>7)Ketoconazole  is an antifungal with </a:t>
            </a:r>
            <a:r>
              <a:rPr lang="en-US" sz="2400" dirty="0" err="1"/>
              <a:t>antiandrogenic</a:t>
            </a:r>
            <a:r>
              <a:rPr lang="en-US" sz="2400" dirty="0"/>
              <a:t> properties, dose is 400 mg daily, used as a last resort in severe H.</a:t>
            </a:r>
          </a:p>
          <a:p>
            <a:pPr algn="just" rtl="0" eaLnBrk="1" hangingPunct="1">
              <a:lnSpc>
                <a:spcPct val="80000"/>
              </a:lnSpc>
              <a:buFontTx/>
              <a:buNone/>
            </a:pPr>
            <a:r>
              <a:rPr lang="en-US" sz="2400" dirty="0"/>
              <a:t>Side effect  hair loss, dry skin, abdominal </a:t>
            </a:r>
            <a:r>
              <a:rPr lang="en-US" sz="2400" dirty="0" err="1"/>
              <a:t>pain,hepatotoxicity</a:t>
            </a:r>
            <a:r>
              <a:rPr lang="en-US" sz="2400" dirty="0"/>
              <a:t>.</a:t>
            </a:r>
          </a:p>
          <a:p>
            <a:pPr algn="just" rtl="0" eaLnBrk="1" hangingPunct="1">
              <a:lnSpc>
                <a:spcPct val="80000"/>
              </a:lnSpc>
              <a:buFontTx/>
              <a:buNone/>
            </a:pPr>
            <a:endParaRPr lang="en-US" sz="2400" dirty="0"/>
          </a:p>
          <a:p>
            <a:pPr algn="just" rtl="0" eaLnBrk="1" hangingPunct="1">
              <a:lnSpc>
                <a:spcPct val="80000"/>
              </a:lnSpc>
              <a:buFontTx/>
              <a:buNone/>
            </a:pPr>
            <a:r>
              <a:rPr lang="en-US" sz="2400" dirty="0"/>
              <a:t>8)Cimetidine  may be used in treatment of H.</a:t>
            </a:r>
          </a:p>
          <a:p>
            <a:pPr algn="just" rtl="0" eaLnBrk="1" hangingPunct="1">
              <a:lnSpc>
                <a:spcPct val="80000"/>
              </a:lnSpc>
              <a:buFontTx/>
              <a:buNone/>
            </a:pPr>
            <a:endParaRPr lang="en-US" sz="2400" dirty="0"/>
          </a:p>
          <a:p>
            <a:pPr algn="just" rtl="0" eaLnBrk="1" hangingPunct="1">
              <a:lnSpc>
                <a:spcPct val="80000"/>
              </a:lnSpc>
              <a:buFontTx/>
              <a:buNone/>
            </a:pPr>
            <a:r>
              <a:rPr lang="en-US" sz="2400" dirty="0"/>
              <a:t>9)Metformin  is an insulin-sensitizing drug used in patients with insulin resistance.</a:t>
            </a: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277932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702184" y="1432433"/>
            <a:ext cx="10515600" cy="4351338"/>
          </a:xfrm>
        </p:spPr>
        <p:txBody>
          <a:bodyPr/>
          <a:lstStyle/>
          <a:p>
            <a:pPr algn="just" rtl="0" eaLnBrk="1" hangingPunct="1">
              <a:lnSpc>
                <a:spcPct val="80000"/>
              </a:lnSpc>
              <a:buFontTx/>
              <a:buNone/>
            </a:pPr>
            <a:r>
              <a:rPr lang="en-US" sz="2400" i="1" u="sng" dirty="0"/>
              <a:t>Cosmetic measures</a:t>
            </a:r>
            <a:endParaRPr lang="en-US" sz="2400" dirty="0"/>
          </a:p>
          <a:p>
            <a:pPr algn="just" rtl="0" eaLnBrk="1" hangingPunct="1">
              <a:lnSpc>
                <a:spcPct val="80000"/>
              </a:lnSpc>
            </a:pPr>
            <a:r>
              <a:rPr lang="en-US" sz="2400" dirty="0"/>
              <a:t>Hydrogen peroxide bleaching :this is not suitable for severe H.</a:t>
            </a:r>
          </a:p>
          <a:p>
            <a:pPr algn="just" rtl="0" eaLnBrk="1" hangingPunct="1">
              <a:lnSpc>
                <a:spcPct val="80000"/>
              </a:lnSpc>
            </a:pPr>
            <a:r>
              <a:rPr lang="en-US" sz="2400" dirty="0"/>
              <a:t>Plucking  :this can cause skin irritation, folliculitis, scarring and the growth of surrounding hair follicles is stimulated.</a:t>
            </a:r>
          </a:p>
          <a:p>
            <a:pPr algn="just" rtl="0" eaLnBrk="1" hangingPunct="1">
              <a:lnSpc>
                <a:spcPct val="80000"/>
              </a:lnSpc>
            </a:pPr>
            <a:r>
              <a:rPr lang="en-US" sz="2400" dirty="0"/>
              <a:t>Waxing :can cause skin irritation, folliculitis, scarring.</a:t>
            </a:r>
          </a:p>
          <a:p>
            <a:pPr algn="just" rtl="0" eaLnBrk="1" hangingPunct="1">
              <a:lnSpc>
                <a:spcPct val="80000"/>
              </a:lnSpc>
            </a:pPr>
            <a:r>
              <a:rPr lang="en-US" sz="2400" dirty="0"/>
              <a:t>Shaving :this may be psychologically unacceptable.</a:t>
            </a:r>
          </a:p>
          <a:p>
            <a:pPr algn="just" rtl="0" eaLnBrk="1" hangingPunct="1">
              <a:lnSpc>
                <a:spcPct val="80000"/>
              </a:lnSpc>
            </a:pPr>
            <a:r>
              <a:rPr lang="en-US" sz="2400" dirty="0"/>
              <a:t>Chemical depilatories :can cause skin irritation.</a:t>
            </a:r>
          </a:p>
          <a:p>
            <a:pPr algn="just" rtl="0" eaLnBrk="1" hangingPunct="1">
              <a:lnSpc>
                <a:spcPct val="80000"/>
              </a:lnSpc>
            </a:pPr>
            <a:r>
              <a:rPr lang="en-US" sz="2400" dirty="0"/>
              <a:t>Electrolysis :this can be painful and may cause scarring.</a:t>
            </a:r>
          </a:p>
          <a:p>
            <a:pPr algn="just" rtl="0" eaLnBrk="1" hangingPunct="1">
              <a:lnSpc>
                <a:spcPct val="80000"/>
              </a:lnSpc>
            </a:pPr>
            <a:r>
              <a:rPr lang="en-US" sz="2400" dirty="0"/>
              <a:t>Laser therapy is effective but </a:t>
            </a:r>
            <a:r>
              <a:rPr lang="en-US" sz="2400" dirty="0" err="1"/>
              <a:t>posttreatment</a:t>
            </a:r>
            <a:r>
              <a:rPr lang="en-US" sz="2400" dirty="0"/>
              <a:t> hyperpigmentation may occur.</a:t>
            </a:r>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3366062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Content Placeholder 3" descr="http://upload.wikimedia.org/wikipedia/en/0/0c/StephanLIonFacedMan.jpg"/>
          <p:cNvPicPr>
            <a:picLocks noGrp="1"/>
          </p:cNvPicPr>
          <p:nvPr>
            <p:ph idx="1"/>
          </p:nvPr>
        </p:nvPicPr>
        <p:blipFill>
          <a:blip r:embed="rId2"/>
          <a:srcRect/>
          <a:stretch>
            <a:fillRect/>
          </a:stretch>
        </p:blipFill>
        <p:spPr>
          <a:xfrm>
            <a:off x="2895600" y="304800"/>
            <a:ext cx="7467600" cy="6324600"/>
          </a:xfrm>
        </p:spPr>
      </p:pic>
    </p:spTree>
    <p:extLst>
      <p:ext uri="{BB962C8B-B14F-4D97-AF65-F5344CB8AC3E}">
        <p14:creationId xmlns:p14="http://schemas.microsoft.com/office/powerpoint/2010/main" val="2521706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PCOS is a common disorder, often complicated by chronic </a:t>
            </a:r>
            <a:r>
              <a:rPr lang="en-US" dirty="0" err="1" smtClean="0"/>
              <a:t>anovulatory</a:t>
            </a:r>
            <a:r>
              <a:rPr lang="en-US" dirty="0" smtClean="0"/>
              <a:t> subfertility and </a:t>
            </a:r>
            <a:r>
              <a:rPr lang="en-US" dirty="0" err="1" smtClean="0"/>
              <a:t>hyperandrogenism</a:t>
            </a:r>
            <a:r>
              <a:rPr lang="en-US" dirty="0" smtClean="0"/>
              <a:t> with the clinical manifestations of </a:t>
            </a:r>
            <a:r>
              <a:rPr lang="en-US" dirty="0" err="1" smtClean="0"/>
              <a:t>oligomenorrhoea</a:t>
            </a:r>
            <a:r>
              <a:rPr lang="en-US" dirty="0" smtClean="0"/>
              <a:t>, </a:t>
            </a:r>
            <a:r>
              <a:rPr lang="en-US" dirty="0" err="1" smtClean="0"/>
              <a:t>hirsutism</a:t>
            </a:r>
            <a:r>
              <a:rPr lang="en-US" dirty="0" smtClean="0"/>
              <a:t> and acne.</a:t>
            </a:r>
            <a:endParaRPr lang="en-US" dirty="0"/>
          </a:p>
        </p:txBody>
      </p:sp>
      <p:sp>
        <p:nvSpPr>
          <p:cNvPr id="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1961089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980"/>
            <a:ext cx="10515600" cy="1325563"/>
          </a:xfrm>
        </p:spPr>
        <p:txBody>
          <a:bodyPr/>
          <a:lstStyle/>
          <a:p>
            <a:r>
              <a:rPr lang="en-US" dirty="0" smtClean="0"/>
              <a:t>The Rotterdam criteria:2 out of 3</a:t>
            </a:r>
            <a:endParaRPr lang="en-US" dirty="0"/>
          </a:p>
        </p:txBody>
      </p:sp>
      <p:sp>
        <p:nvSpPr>
          <p:cNvPr id="3" name="Content Placeholder 2"/>
          <p:cNvSpPr>
            <a:spLocks noGrp="1"/>
          </p:cNvSpPr>
          <p:nvPr>
            <p:ph idx="1"/>
          </p:nvPr>
        </p:nvSpPr>
        <p:spPr/>
        <p:txBody>
          <a:bodyPr/>
          <a:lstStyle/>
          <a:p>
            <a:pPr algn="just"/>
            <a:r>
              <a:rPr lang="en-US" dirty="0" smtClean="0"/>
              <a:t>1. polycystic ovaries (either 12 or more follicles or increased ovarian volume [&gt; 10 cm3 ]) .</a:t>
            </a:r>
          </a:p>
          <a:p>
            <a:pPr algn="just"/>
            <a:r>
              <a:rPr lang="en-US" dirty="0" smtClean="0"/>
              <a:t> 2. </a:t>
            </a:r>
            <a:r>
              <a:rPr lang="en-US" dirty="0" err="1" smtClean="0"/>
              <a:t>oligo</a:t>
            </a:r>
            <a:r>
              <a:rPr lang="en-US" dirty="0" smtClean="0"/>
              <a:t>-ovulation or anovulation</a:t>
            </a:r>
          </a:p>
          <a:p>
            <a:pPr algn="just"/>
            <a:r>
              <a:rPr lang="en-US" dirty="0" smtClean="0"/>
              <a:t> 3. clinical and/or biochemical signs of </a:t>
            </a:r>
            <a:r>
              <a:rPr lang="en-US" dirty="0" err="1" smtClean="0"/>
              <a:t>hyperandrogenism</a:t>
            </a:r>
            <a:r>
              <a:rPr lang="en-US" dirty="0" smtClean="0"/>
              <a:t>. It should be noted that the diagnosis of PCOS can only be made when other </a:t>
            </a:r>
            <a:r>
              <a:rPr lang="en-US" dirty="0" err="1" smtClean="0"/>
              <a:t>aetiologies</a:t>
            </a:r>
            <a:r>
              <a:rPr lang="en-US" dirty="0" smtClean="0"/>
              <a:t> for irregular cycles, such as thyroid dysfunction, acromegaly or </a:t>
            </a:r>
            <a:r>
              <a:rPr lang="en-US" dirty="0" err="1" smtClean="0"/>
              <a:t>hyperprolactinaemia</a:t>
            </a:r>
            <a:r>
              <a:rPr lang="en-US" dirty="0" smtClean="0"/>
              <a:t>, have been excluded if there is clinical suspicion. </a:t>
            </a:r>
            <a:endParaRPr lang="en-US" dirty="0"/>
          </a:p>
        </p:txBody>
      </p:sp>
      <p:sp>
        <p:nvSpPr>
          <p:cNvPr id="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2057700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5735"/>
            <a:ext cx="10515600" cy="1325563"/>
          </a:xfrm>
        </p:spPr>
        <p:txBody>
          <a:bodyPr/>
          <a:lstStyle/>
          <a:p>
            <a:r>
              <a:rPr lang="en-US" dirty="0" smtClean="0"/>
              <a:t>Treatment</a:t>
            </a:r>
            <a:br>
              <a:rPr lang="en-US" dirty="0" smtClean="0"/>
            </a:br>
            <a:endParaRPr lang="en-US" dirty="0"/>
          </a:p>
        </p:txBody>
      </p:sp>
      <p:sp>
        <p:nvSpPr>
          <p:cNvPr id="3" name="Content Placeholder 2"/>
          <p:cNvSpPr>
            <a:spLocks noGrp="1"/>
          </p:cNvSpPr>
          <p:nvPr>
            <p:ph idx="1"/>
          </p:nvPr>
        </p:nvSpPr>
        <p:spPr/>
        <p:txBody>
          <a:bodyPr/>
          <a:lstStyle/>
          <a:p>
            <a:r>
              <a:rPr lang="en-US" dirty="0" smtClean="0"/>
              <a:t>Reduce </a:t>
            </a:r>
            <a:r>
              <a:rPr lang="en-US" dirty="0" err="1" smtClean="0"/>
              <a:t>weight:the</a:t>
            </a:r>
            <a:r>
              <a:rPr lang="en-US" dirty="0" smtClean="0"/>
              <a:t> first line treatment</a:t>
            </a:r>
          </a:p>
          <a:p>
            <a:r>
              <a:rPr lang="en-US" dirty="0" err="1" smtClean="0"/>
              <a:t>Hirsutism</a:t>
            </a:r>
            <a:endParaRPr lang="en-US" dirty="0" smtClean="0"/>
          </a:p>
          <a:p>
            <a:r>
              <a:rPr lang="en-US" dirty="0" smtClean="0"/>
              <a:t>Menstrual </a:t>
            </a:r>
            <a:r>
              <a:rPr lang="en-US" dirty="0" err="1" smtClean="0"/>
              <a:t>irregularities:progesterone</a:t>
            </a:r>
            <a:r>
              <a:rPr lang="en-US" dirty="0" smtClean="0"/>
              <a:t> alone in form of pills or </a:t>
            </a:r>
            <a:r>
              <a:rPr lang="en-US" dirty="0" err="1" smtClean="0"/>
              <a:t>mirena</a:t>
            </a:r>
            <a:endParaRPr lang="en-US" dirty="0" smtClean="0"/>
          </a:p>
          <a:p>
            <a:r>
              <a:rPr lang="en-US" dirty="0" err="1" smtClean="0"/>
              <a:t>cocp</a:t>
            </a:r>
            <a:endParaRPr lang="en-US" dirty="0" smtClean="0"/>
          </a:p>
          <a:p>
            <a:r>
              <a:rPr lang="en-US" dirty="0" smtClean="0"/>
              <a:t>subfertility</a:t>
            </a:r>
            <a:endParaRPr lang="en-US" dirty="0"/>
          </a:p>
        </p:txBody>
      </p:sp>
      <p:sp>
        <p:nvSpPr>
          <p:cNvPr id="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3381585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184" y="711531"/>
            <a:ext cx="10515600" cy="1325563"/>
          </a:xfrm>
        </p:spPr>
        <p:txBody>
          <a:bodyPr/>
          <a:lstStyle/>
          <a:p>
            <a:r>
              <a:rPr lang="en-US" dirty="0" smtClean="0"/>
              <a:t>Long-term consequences</a:t>
            </a:r>
            <a:endParaRPr lang="en-US" dirty="0"/>
          </a:p>
        </p:txBody>
      </p:sp>
      <p:sp>
        <p:nvSpPr>
          <p:cNvPr id="3" name="Content Placeholder 2"/>
          <p:cNvSpPr>
            <a:spLocks noGrp="1"/>
          </p:cNvSpPr>
          <p:nvPr>
            <p:ph idx="1"/>
          </p:nvPr>
        </p:nvSpPr>
        <p:spPr/>
        <p:txBody>
          <a:bodyPr/>
          <a:lstStyle/>
          <a:p>
            <a:pPr algn="just"/>
            <a:r>
              <a:rPr lang="en-US" dirty="0" smtClean="0"/>
              <a:t> type II diabetes</a:t>
            </a:r>
          </a:p>
          <a:p>
            <a:pPr algn="just"/>
            <a:r>
              <a:rPr lang="en-US" dirty="0" smtClean="0"/>
              <a:t>sleep </a:t>
            </a:r>
            <a:r>
              <a:rPr lang="en-US" dirty="0" err="1" smtClean="0"/>
              <a:t>apnoea</a:t>
            </a:r>
            <a:endParaRPr lang="en-US" dirty="0" smtClean="0"/>
          </a:p>
          <a:p>
            <a:pPr algn="just"/>
            <a:r>
              <a:rPr lang="en-US" dirty="0" smtClean="0"/>
              <a:t> cardiovascular disease??obesity</a:t>
            </a:r>
          </a:p>
          <a:p>
            <a:pPr algn="just"/>
            <a:r>
              <a:rPr lang="en-US" dirty="0" err="1" smtClean="0"/>
              <a:t>Oligo</a:t>
            </a:r>
            <a:r>
              <a:rPr lang="en-US" dirty="0" smtClean="0"/>
              <a:t>- or </a:t>
            </a:r>
            <a:r>
              <a:rPr lang="en-US" dirty="0" err="1" smtClean="0"/>
              <a:t>amenorrhoea</a:t>
            </a:r>
            <a:r>
              <a:rPr lang="en-US" dirty="0" smtClean="0"/>
              <a:t> in women with PCOS may predispose to endometrial hyperplasia and later carcinoma. </a:t>
            </a:r>
            <a:endParaRPr lang="en-US" dirty="0"/>
          </a:p>
        </p:txBody>
      </p:sp>
      <p:sp>
        <p:nvSpPr>
          <p:cNvPr id="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65374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pPr algn="l" rtl="0" eaLnBrk="1" hangingPunct="1">
              <a:buFontTx/>
              <a:buNone/>
            </a:pPr>
            <a:endParaRPr lang="en-US" sz="2400" dirty="0"/>
          </a:p>
          <a:p>
            <a:pPr algn="l" rtl="0" eaLnBrk="1" hangingPunct="1"/>
            <a:r>
              <a:rPr lang="en-US" sz="2400" dirty="0" err="1"/>
              <a:t>Hirsutism</a:t>
            </a:r>
            <a:r>
              <a:rPr lang="en-US" sz="2400" dirty="0"/>
              <a:t> is referred to women with excess growth of terminal hair in a male pattern, </a:t>
            </a:r>
          </a:p>
          <a:p>
            <a:pPr algn="l" rtl="0" eaLnBrk="1" hangingPunct="1"/>
            <a:endParaRPr lang="en-US" sz="2400" dirty="0"/>
          </a:p>
          <a:p>
            <a:pPr algn="l" rtl="0" eaLnBrk="1" hangingPunct="1"/>
            <a:r>
              <a:rPr lang="en-US" sz="2400" dirty="0"/>
              <a:t>it implies the presence of abnormal androgen action which may represent a serious or more likely a </a:t>
            </a:r>
            <a:r>
              <a:rPr lang="en-US" sz="2400" dirty="0" err="1"/>
              <a:t>nonserious</a:t>
            </a:r>
            <a:r>
              <a:rPr lang="en-US" sz="2400" dirty="0"/>
              <a:t> medical problem.</a:t>
            </a:r>
          </a:p>
          <a:p>
            <a:pPr algn="l" rtl="0" eaLnBrk="1" hangingPunct="1"/>
            <a:endParaRPr lang="en-US" sz="2400" dirty="0"/>
          </a:p>
          <a:p>
            <a:pPr marL="82550" indent="0">
              <a:buNone/>
            </a:pPr>
            <a:endParaRPr lang="en-US" sz="2400" dirty="0"/>
          </a:p>
        </p:txBody>
      </p:sp>
      <p:sp>
        <p:nvSpPr>
          <p:cNvPr id="2" name="Rectangle 1"/>
          <p:cNvSpPr/>
          <p:nvPr/>
        </p:nvSpPr>
        <p:spPr>
          <a:xfrm>
            <a:off x="3767311" y="1202042"/>
            <a:ext cx="3341492"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HIRSUTISM</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5"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6"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8"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9"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617242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749808" y="814318"/>
            <a:ext cx="9552432" cy="5668963"/>
          </a:xfrm>
        </p:spPr>
        <p:txBody>
          <a:bodyPr/>
          <a:lstStyle/>
          <a:p>
            <a:pPr algn="l" rtl="0" eaLnBrk="1" hangingPunct="1">
              <a:buFontTx/>
              <a:buNone/>
            </a:pPr>
            <a:r>
              <a:rPr lang="en-US" sz="3600" b="1" dirty="0" err="1"/>
              <a:t>Virilization</a:t>
            </a:r>
            <a:endParaRPr lang="en-US" sz="3600" dirty="0"/>
          </a:p>
          <a:p>
            <a:pPr marL="0" indent="0" algn="l" rtl="0" eaLnBrk="1" hangingPunct="1">
              <a:buNone/>
            </a:pPr>
            <a:r>
              <a:rPr lang="en-US" sz="2400" dirty="0" smtClean="0"/>
              <a:t>Can </a:t>
            </a:r>
            <a:r>
              <a:rPr lang="en-US" sz="2400" dirty="0"/>
              <a:t>be distinguished from </a:t>
            </a:r>
            <a:r>
              <a:rPr lang="en-US" sz="2400" dirty="0" err="1"/>
              <a:t>hirsutism</a:t>
            </a:r>
            <a:r>
              <a:rPr lang="en-US" sz="2400" dirty="0"/>
              <a:t> by the presence of</a:t>
            </a:r>
            <a:r>
              <a:rPr lang="en-US" sz="2400" dirty="0" smtClean="0"/>
              <a:t>:</a:t>
            </a:r>
            <a:endParaRPr lang="en-US" sz="2400" dirty="0"/>
          </a:p>
          <a:p>
            <a:pPr algn="l" rtl="0" eaLnBrk="1" hangingPunct="1">
              <a:buFont typeface="Wingdings" panose="05000000000000000000" pitchFamily="2" charset="2"/>
              <a:buChar char="Ø"/>
            </a:pPr>
            <a:r>
              <a:rPr lang="en-US" sz="2400" dirty="0" smtClean="0"/>
              <a:t> temporal balding .</a:t>
            </a:r>
          </a:p>
          <a:p>
            <a:pPr algn="l" rtl="0" eaLnBrk="1" hangingPunct="1">
              <a:buFont typeface="Wingdings" panose="05000000000000000000" pitchFamily="2" charset="2"/>
              <a:buChar char="Ø"/>
            </a:pPr>
            <a:r>
              <a:rPr lang="en-US" sz="2400" dirty="0" smtClean="0"/>
              <a:t>deepening </a:t>
            </a:r>
            <a:r>
              <a:rPr lang="en-US" sz="2400" dirty="0"/>
              <a:t>of the </a:t>
            </a:r>
            <a:r>
              <a:rPr lang="en-US" sz="2400" dirty="0" smtClean="0"/>
              <a:t>voice .</a:t>
            </a:r>
          </a:p>
          <a:p>
            <a:pPr algn="l" rtl="0" eaLnBrk="1" hangingPunct="1">
              <a:buFont typeface="Wingdings" panose="05000000000000000000" pitchFamily="2" charset="2"/>
              <a:buChar char="Ø"/>
            </a:pPr>
            <a:r>
              <a:rPr lang="en-US" sz="2400" dirty="0" smtClean="0"/>
              <a:t>a </a:t>
            </a:r>
            <a:r>
              <a:rPr lang="en-US" sz="2400" dirty="0"/>
              <a:t>male body habitus </a:t>
            </a:r>
            <a:r>
              <a:rPr lang="en-US" sz="2400" dirty="0" smtClean="0"/>
              <a:t> .</a:t>
            </a:r>
          </a:p>
          <a:p>
            <a:pPr algn="l" rtl="0" eaLnBrk="1" hangingPunct="1">
              <a:buFont typeface="Wingdings" panose="05000000000000000000" pitchFamily="2" charset="2"/>
              <a:buChar char="Ø"/>
            </a:pPr>
            <a:r>
              <a:rPr lang="en-US" sz="2400" dirty="0" smtClean="0"/>
              <a:t>And </a:t>
            </a:r>
            <a:r>
              <a:rPr lang="en-US" sz="2400" dirty="0" err="1"/>
              <a:t>clitoromegaly</a:t>
            </a:r>
            <a:r>
              <a:rPr lang="en-US" sz="2400" dirty="0"/>
              <a:t>.</a:t>
            </a:r>
          </a:p>
          <a:p>
            <a:pPr algn="l" rtl="0" eaLnBrk="1" hangingPunct="1">
              <a:buFontTx/>
              <a:buNone/>
            </a:pPr>
            <a:endParaRPr lang="en-US" sz="2400" dirty="0"/>
          </a:p>
          <a:p>
            <a:pPr algn="l" rtl="0" eaLnBrk="1" hangingPunct="1"/>
            <a:r>
              <a:rPr lang="en-US" sz="2400" dirty="0"/>
              <a:t> Is relatively rare and usually secondary to androgen-producing </a:t>
            </a:r>
            <a:r>
              <a:rPr lang="en-US" sz="2400" dirty="0" err="1"/>
              <a:t>tumours</a:t>
            </a:r>
            <a:r>
              <a:rPr lang="en-US" sz="2400" dirty="0"/>
              <a:t> or congenital adrenal hyperplasia (CAM).</a:t>
            </a:r>
          </a:p>
          <a:p>
            <a:pPr algn="l" rtl="0" eaLnBrk="1" hangingPunct="1">
              <a:buFontTx/>
              <a:buNone/>
            </a:pPr>
            <a:r>
              <a:rPr lang="en-US" sz="2400" dirty="0"/>
              <a:t> </a:t>
            </a:r>
          </a:p>
          <a:p>
            <a:pPr algn="l" rtl="0" eaLnBrk="1" hangingPunct="1">
              <a:buFontTx/>
              <a:buNone/>
            </a:pPr>
            <a:endParaRPr lang="en-US" dirty="0" smtClean="0"/>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134504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55720" y="1014984"/>
            <a:ext cx="9964674" cy="5562600"/>
          </a:xfrm>
        </p:spPr>
        <p:txBody>
          <a:bodyPr>
            <a:normAutofit/>
          </a:bodyPr>
          <a:lstStyle/>
          <a:p>
            <a:pPr marL="365760" indent="-283464" algn="just">
              <a:buNone/>
              <a:defRPr/>
            </a:pPr>
            <a:r>
              <a:rPr lang="en-US" b="1" dirty="0" err="1"/>
              <a:t>Pathophysiology</a:t>
            </a:r>
            <a:endParaRPr lang="en-US" b="1" dirty="0"/>
          </a:p>
          <a:p>
            <a:pPr marL="365760" indent="-283464" algn="just">
              <a:buNone/>
              <a:defRPr/>
            </a:pPr>
            <a:endParaRPr lang="en-US" dirty="0"/>
          </a:p>
          <a:p>
            <a:pPr marL="365760" indent="-283464" algn="just">
              <a:buNone/>
              <a:defRPr/>
            </a:pPr>
            <a:endParaRPr lang="en-US" dirty="0"/>
          </a:p>
          <a:p>
            <a:pPr marL="365760" indent="-283464" algn="just">
              <a:buNone/>
              <a:defRPr/>
            </a:pPr>
            <a:r>
              <a:rPr lang="en-US" i="1" u="sng" dirty="0" err="1"/>
              <a:t>Vellus</a:t>
            </a:r>
            <a:r>
              <a:rPr lang="en-US" i="1" u="sng" dirty="0"/>
              <a:t> hairs </a:t>
            </a:r>
            <a:r>
              <a:rPr lang="en-US" dirty="0"/>
              <a:t>are fine, </a:t>
            </a:r>
            <a:r>
              <a:rPr lang="en-US" dirty="0" err="1"/>
              <a:t>unpigmented</a:t>
            </a:r>
            <a:r>
              <a:rPr lang="en-US" dirty="0"/>
              <a:t> hairs that cover most of the body before puberty. </a:t>
            </a:r>
          </a:p>
          <a:p>
            <a:pPr marL="365760" indent="-283464" algn="just">
              <a:buNone/>
              <a:defRPr/>
            </a:pPr>
            <a:endParaRPr lang="en-US" dirty="0"/>
          </a:p>
          <a:p>
            <a:pPr marL="365760" indent="-283464" algn="just">
              <a:buNone/>
              <a:defRPr/>
            </a:pPr>
            <a:r>
              <a:rPr lang="en-US" dirty="0"/>
              <a:t>Pubertal androgens promote the conversion of these hairs to coarser pigmented </a:t>
            </a:r>
            <a:r>
              <a:rPr lang="en-US" i="1" u="sng" dirty="0"/>
              <a:t>terminal hairs</a:t>
            </a:r>
            <a:r>
              <a:rPr lang="en-US" dirty="0"/>
              <a:t>, </a:t>
            </a:r>
          </a:p>
          <a:p>
            <a:pPr marL="365760" indent="-283464" algn="just">
              <a:buNone/>
              <a:defRPr/>
            </a:pPr>
            <a:endParaRPr lang="en-US" dirty="0"/>
          </a:p>
        </p:txBody>
      </p:sp>
      <p:sp>
        <p:nvSpPr>
          <p:cNvPr id="3" name="object 6"/>
          <p:cNvSpPr/>
          <p:nvPr/>
        </p:nvSpPr>
        <p:spPr>
          <a:xfrm>
            <a:off x="5438057" y="19870"/>
            <a:ext cx="1043854" cy="710657"/>
          </a:xfrm>
          <a:prstGeom prst="rect">
            <a:avLst/>
          </a:prstGeom>
          <a:blipFill>
            <a:blip r:embed="rId2" cstate="print"/>
            <a:stretch>
              <a:fillRect/>
            </a:stretch>
          </a:blipFill>
        </p:spPr>
        <p:txBody>
          <a:bodyPr wrap="square" lIns="0" tIns="0" rIns="0" bIns="0" rtlCol="0"/>
          <a:lstStyle/>
          <a:p>
            <a:endParaRPr/>
          </a:p>
        </p:txBody>
      </p:sp>
      <p:sp>
        <p:nvSpPr>
          <p:cNvPr id="4" name="object 7"/>
          <p:cNvSpPr/>
          <p:nvPr/>
        </p:nvSpPr>
        <p:spPr>
          <a:xfrm>
            <a:off x="6585967" y="9241"/>
            <a:ext cx="5469007"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p>
        </p:txBody>
      </p:sp>
      <p:sp>
        <p:nvSpPr>
          <p:cNvPr id="5" name="object 8"/>
          <p:cNvSpPr txBox="1"/>
          <p:nvPr/>
        </p:nvSpPr>
        <p:spPr>
          <a:xfrm>
            <a:off x="6096000" y="62478"/>
            <a:ext cx="5927234" cy="536685"/>
          </a:xfrm>
          <a:prstGeom prst="rect">
            <a:avLst/>
          </a:prstGeom>
        </p:spPr>
        <p:txBody>
          <a:bodyPr vert="horz" wrap="square" lIns="0" tIns="36195" rIns="0" bIns="0" rtlCol="0">
            <a:spAutoFit/>
          </a:bodyPr>
          <a:lstStyle/>
          <a:p>
            <a:pPr marL="227329" marR="5080" indent="-215265" algn="ctr">
              <a:lnSpc>
                <a:spcPts val="1760"/>
              </a:lnSpc>
              <a:spcBef>
                <a:spcPts val="285"/>
              </a:spcBef>
            </a:pPr>
            <a:r>
              <a:rPr sz="1600" spc="-5" dirty="0">
                <a:solidFill>
                  <a:srgbClr val="001F5F"/>
                </a:solidFill>
                <a:latin typeface="Britannic Bold"/>
                <a:cs typeface="Britannic Bold"/>
              </a:rPr>
              <a:t>Ministry of </a:t>
            </a:r>
            <a:r>
              <a:rPr sz="1600" dirty="0">
                <a:solidFill>
                  <a:srgbClr val="001F5F"/>
                </a:solidFill>
                <a:latin typeface="Britannic Bold"/>
                <a:cs typeface="Britannic Bold"/>
              </a:rPr>
              <a:t>higher</a:t>
            </a:r>
            <a:r>
              <a:rPr sz="1600" spc="-55" dirty="0">
                <a:solidFill>
                  <a:srgbClr val="001F5F"/>
                </a:solidFill>
                <a:latin typeface="Britannic Bold"/>
                <a:cs typeface="Britannic Bold"/>
              </a:rPr>
              <a:t> </a:t>
            </a:r>
            <a:r>
              <a:rPr sz="1600" spc="-5" dirty="0">
                <a:solidFill>
                  <a:srgbClr val="001F5F"/>
                </a:solidFill>
                <a:latin typeface="Britannic Bold"/>
                <a:cs typeface="Britannic Bold"/>
              </a:rPr>
              <a:t>Education  </a:t>
            </a:r>
            <a:endParaRPr lang="en-US" sz="1600" spc="-5" dirty="0" smtClean="0">
              <a:solidFill>
                <a:srgbClr val="001F5F"/>
              </a:solidFill>
              <a:latin typeface="Britannic Bold"/>
              <a:cs typeface="Britannic Bold"/>
            </a:endParaRPr>
          </a:p>
          <a:p>
            <a:pPr marL="227329" marR="5080" indent="-215265" algn="ctr">
              <a:lnSpc>
                <a:spcPts val="1760"/>
              </a:lnSpc>
              <a:spcBef>
                <a:spcPts val="285"/>
              </a:spcBef>
            </a:pPr>
            <a:r>
              <a:rPr sz="1600" spc="-10" dirty="0" smtClean="0">
                <a:solidFill>
                  <a:srgbClr val="001F5F"/>
                </a:solidFill>
                <a:latin typeface="Britannic Bold"/>
                <a:cs typeface="Britannic Bold"/>
              </a:rPr>
              <a:t>and </a:t>
            </a:r>
            <a:r>
              <a:rPr sz="1600" spc="-5" dirty="0">
                <a:solidFill>
                  <a:srgbClr val="001F5F"/>
                </a:solidFill>
                <a:latin typeface="Britannic Bold"/>
                <a:cs typeface="Britannic Bold"/>
              </a:rPr>
              <a:t>Scientific</a:t>
            </a:r>
            <a:r>
              <a:rPr sz="1600" spc="-15" dirty="0">
                <a:solidFill>
                  <a:srgbClr val="001F5F"/>
                </a:solidFill>
                <a:latin typeface="Britannic Bold"/>
                <a:cs typeface="Britannic Bold"/>
              </a:rPr>
              <a:t> </a:t>
            </a:r>
            <a:r>
              <a:rPr sz="1600" spc="-5" dirty="0">
                <a:solidFill>
                  <a:srgbClr val="001F5F"/>
                </a:solidFill>
                <a:latin typeface="Britannic Bold"/>
                <a:cs typeface="Britannic Bold"/>
              </a:rPr>
              <a:t>Research</a:t>
            </a:r>
            <a:endParaRPr sz="1600" dirty="0">
              <a:latin typeface="Britannic Bold"/>
              <a:cs typeface="Britannic Bold"/>
            </a:endParaRP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9765104" y="5193792"/>
            <a:ext cx="2426895" cy="1487685"/>
          </a:xfrm>
          <a:prstGeom prst="rect">
            <a:avLst/>
          </a:prstGeom>
          <a:effectLst>
            <a:outerShdw blurRad="50800" dist="50800" dir="5400000" algn="ctr" rotWithShape="0">
              <a:schemeClr val="bg1">
                <a:alpha val="0"/>
              </a:schemeClr>
            </a:outerShdw>
          </a:effectLst>
        </p:spPr>
      </p:pic>
      <p:sp>
        <p:nvSpPr>
          <p:cNvPr id="7" name="object 4"/>
          <p:cNvSpPr/>
          <p:nvPr/>
        </p:nvSpPr>
        <p:spPr>
          <a:xfrm>
            <a:off x="8889" y="-22667"/>
            <a:ext cx="522105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8" name="object 5"/>
          <p:cNvSpPr txBox="1"/>
          <p:nvPr/>
        </p:nvSpPr>
        <p:spPr>
          <a:xfrm>
            <a:off x="619125" y="39308"/>
            <a:ext cx="4529820" cy="494665"/>
          </a:xfrm>
          <a:prstGeom prst="rect">
            <a:avLst/>
          </a:prstGeom>
        </p:spPr>
        <p:txBody>
          <a:bodyPr vert="horz" wrap="square" lIns="0" tIns="12065" rIns="0" bIns="0" rtlCol="0">
            <a:spAutoFit/>
          </a:bodyPr>
          <a:lstStyle/>
          <a:p>
            <a:pPr algn="ctr">
              <a:lnSpc>
                <a:spcPts val="1850"/>
              </a:lnSpc>
              <a:spcBef>
                <a:spcPts val="95"/>
              </a:spcBef>
            </a:pPr>
            <a:r>
              <a:rPr sz="1600" spc="-5" dirty="0">
                <a:solidFill>
                  <a:srgbClr val="001F5F"/>
                </a:solidFill>
                <a:latin typeface="Britannic Bold"/>
                <a:cs typeface="Britannic Bold"/>
              </a:rPr>
              <a:t>University of</a:t>
            </a:r>
            <a:r>
              <a:rPr sz="1600" spc="-25" dirty="0">
                <a:solidFill>
                  <a:srgbClr val="001F5F"/>
                </a:solidFill>
                <a:latin typeface="Britannic Bold"/>
                <a:cs typeface="Britannic Bold"/>
              </a:rPr>
              <a:t> </a:t>
            </a:r>
            <a:r>
              <a:rPr sz="1600" spc="-5" dirty="0">
                <a:solidFill>
                  <a:srgbClr val="001F5F"/>
                </a:solidFill>
                <a:latin typeface="Britannic Bold"/>
                <a:cs typeface="Britannic Bold"/>
              </a:rPr>
              <a:t>Basrah</a:t>
            </a:r>
            <a:endParaRPr sz="1600" dirty="0">
              <a:latin typeface="Britannic Bold"/>
              <a:cs typeface="Britannic Bold"/>
            </a:endParaRPr>
          </a:p>
          <a:p>
            <a:pPr algn="ctr">
              <a:lnSpc>
                <a:spcPts val="1850"/>
              </a:lnSpc>
            </a:pPr>
            <a:r>
              <a:rPr sz="1600" spc="-5" dirty="0">
                <a:solidFill>
                  <a:srgbClr val="001F5F"/>
                </a:solidFill>
                <a:latin typeface="Britannic Bold"/>
                <a:cs typeface="Britannic Bold"/>
              </a:rPr>
              <a:t>Al-Zahraa </a:t>
            </a:r>
            <a:r>
              <a:rPr sz="1600" dirty="0">
                <a:solidFill>
                  <a:srgbClr val="001F5F"/>
                </a:solidFill>
                <a:latin typeface="Britannic Bold"/>
                <a:cs typeface="Britannic Bold"/>
              </a:rPr>
              <a:t>Medical</a:t>
            </a:r>
            <a:r>
              <a:rPr sz="1600" spc="-70" dirty="0">
                <a:solidFill>
                  <a:srgbClr val="001F5F"/>
                </a:solidFill>
                <a:latin typeface="Britannic Bold"/>
                <a:cs typeface="Britannic Bold"/>
              </a:rPr>
              <a:t> </a:t>
            </a:r>
            <a:r>
              <a:rPr sz="1600" spc="-5" dirty="0">
                <a:solidFill>
                  <a:srgbClr val="001F5F"/>
                </a:solidFill>
                <a:latin typeface="Britannic Bold"/>
                <a:cs typeface="Britannic Bold"/>
              </a:rPr>
              <a:t>College</a:t>
            </a:r>
            <a:endParaRPr sz="1600" dirty="0">
              <a:latin typeface="Britannic Bold"/>
              <a:cs typeface="Britannic Bold"/>
            </a:endParaRPr>
          </a:p>
        </p:txBody>
      </p:sp>
    </p:spTree>
    <p:extLst>
      <p:ext uri="{BB962C8B-B14F-4D97-AF65-F5344CB8AC3E}">
        <p14:creationId xmlns:p14="http://schemas.microsoft.com/office/powerpoint/2010/main" val="2063685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1726</Words>
  <Application>Microsoft Office PowerPoint</Application>
  <PresentationFormat>Widescreen</PresentationFormat>
  <Paragraphs>242</Paragraphs>
  <Slides>26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Britannic Bold</vt:lpstr>
      <vt:lpstr>Calibri</vt:lpstr>
      <vt:lpstr>Calibri Light</vt:lpstr>
      <vt:lpstr>Majalla UI</vt:lpstr>
      <vt:lpstr>Times New Roman</vt:lpstr>
      <vt:lpstr>Wingdings</vt:lpstr>
      <vt:lpstr>Wingdings 2</vt:lpstr>
      <vt:lpstr>Office Theme</vt:lpstr>
      <vt:lpstr>PowerPoint Presentation</vt:lpstr>
      <vt:lpstr>LEARNING OBJECTIVES</vt:lpstr>
      <vt:lpstr>PowerPoint Presentation</vt:lpstr>
      <vt:lpstr>The Rotterdam criteria:2 out of 3</vt:lpstr>
      <vt:lpstr>Treatment </vt:lpstr>
      <vt:lpstr>Long-term consequences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PCOS</dc:title>
  <dc:creator>msi</dc:creator>
  <cp:lastModifiedBy>msi</cp:lastModifiedBy>
  <cp:revision>7</cp:revision>
  <dcterms:created xsi:type="dcterms:W3CDTF">2022-03-26T18:13:03Z</dcterms:created>
  <dcterms:modified xsi:type="dcterms:W3CDTF">2022-04-19T23:44:30Z</dcterms:modified>
</cp:coreProperties>
</file>